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97"/>
  </p:notesMasterIdLst>
  <p:sldIdLst>
    <p:sldId id="357" r:id="rId2"/>
    <p:sldId id="396" r:id="rId3"/>
    <p:sldId id="390" r:id="rId4"/>
    <p:sldId id="391" r:id="rId5"/>
    <p:sldId id="392" r:id="rId6"/>
    <p:sldId id="393" r:id="rId7"/>
    <p:sldId id="394" r:id="rId8"/>
    <p:sldId id="395" r:id="rId9"/>
    <p:sldId id="397" r:id="rId10"/>
    <p:sldId id="444" r:id="rId11"/>
    <p:sldId id="399" r:id="rId12"/>
    <p:sldId id="334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43" r:id="rId49"/>
    <p:sldId id="437" r:id="rId50"/>
    <p:sldId id="442" r:id="rId51"/>
    <p:sldId id="398" r:id="rId52"/>
    <p:sldId id="366" r:id="rId53"/>
    <p:sldId id="367" r:id="rId54"/>
    <p:sldId id="368" r:id="rId55"/>
    <p:sldId id="388" r:id="rId56"/>
    <p:sldId id="336" r:id="rId57"/>
    <p:sldId id="369" r:id="rId58"/>
    <p:sldId id="370" r:id="rId59"/>
    <p:sldId id="371" r:id="rId60"/>
    <p:sldId id="377" r:id="rId61"/>
    <p:sldId id="372" r:id="rId62"/>
    <p:sldId id="373" r:id="rId63"/>
    <p:sldId id="374" r:id="rId64"/>
    <p:sldId id="375" r:id="rId65"/>
    <p:sldId id="376" r:id="rId66"/>
    <p:sldId id="378" r:id="rId67"/>
    <p:sldId id="379" r:id="rId68"/>
    <p:sldId id="380" r:id="rId69"/>
    <p:sldId id="339" r:id="rId70"/>
    <p:sldId id="389" r:id="rId71"/>
    <p:sldId id="340" r:id="rId72"/>
    <p:sldId id="341" r:id="rId73"/>
    <p:sldId id="355" r:id="rId74"/>
    <p:sldId id="342" r:id="rId75"/>
    <p:sldId id="362" r:id="rId76"/>
    <p:sldId id="364" r:id="rId77"/>
    <p:sldId id="365" r:id="rId78"/>
    <p:sldId id="344" r:id="rId79"/>
    <p:sldId id="358" r:id="rId80"/>
    <p:sldId id="359" r:id="rId81"/>
    <p:sldId id="360" r:id="rId82"/>
    <p:sldId id="381" r:id="rId83"/>
    <p:sldId id="382" r:id="rId84"/>
    <p:sldId id="346" r:id="rId85"/>
    <p:sldId id="347" r:id="rId86"/>
    <p:sldId id="348" r:id="rId87"/>
    <p:sldId id="349" r:id="rId88"/>
    <p:sldId id="356" r:id="rId89"/>
    <p:sldId id="383" r:id="rId90"/>
    <p:sldId id="384" r:id="rId91"/>
    <p:sldId id="385" r:id="rId92"/>
    <p:sldId id="283" r:id="rId93"/>
    <p:sldId id="284" r:id="rId94"/>
    <p:sldId id="386" r:id="rId95"/>
    <p:sldId id="38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92784" autoAdjust="0"/>
  </p:normalViewPr>
  <p:slideViewPr>
    <p:cSldViewPr snapToGrid="0">
      <p:cViewPr varScale="1">
        <p:scale>
          <a:sx n="109" d="100"/>
          <a:sy n="109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wmf"/><Relationship Id="rId12" Type="http://schemas.openxmlformats.org/officeDocument/2006/relationships/image" Target="../media/image13.wmf"/><Relationship Id="rId1" Type="http://schemas.openxmlformats.org/officeDocument/2006/relationships/image" Target="../media/image2.wmf"/><Relationship Id="rId2" Type="http://schemas.openxmlformats.org/officeDocument/2006/relationships/image" Target="../media/image3.wmf"/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image" Target="../media/image7.wmf"/><Relationship Id="rId7" Type="http://schemas.openxmlformats.org/officeDocument/2006/relationships/image" Target="../media/image8.wmf"/><Relationship Id="rId8" Type="http://schemas.openxmlformats.org/officeDocument/2006/relationships/image" Target="../media/image9.wmf"/><Relationship Id="rId9" Type="http://schemas.openxmlformats.org/officeDocument/2006/relationships/image" Target="../media/image10.wmf"/><Relationship Id="rId10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Relationship Id="rId2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4" Type="http://schemas.openxmlformats.org/officeDocument/2006/relationships/image" Target="../media/image94.wmf"/><Relationship Id="rId5" Type="http://schemas.openxmlformats.org/officeDocument/2006/relationships/image" Target="../media/image95.wmf"/><Relationship Id="rId6" Type="http://schemas.openxmlformats.org/officeDocument/2006/relationships/image" Target="../media/image96.wmf"/><Relationship Id="rId1" Type="http://schemas.openxmlformats.org/officeDocument/2006/relationships/image" Target="../media/image91.wmf"/><Relationship Id="rId2" Type="http://schemas.openxmlformats.org/officeDocument/2006/relationships/image" Target="../media/image9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102.wmf"/><Relationship Id="rId5" Type="http://schemas.openxmlformats.org/officeDocument/2006/relationships/image" Target="../media/image103.wmf"/><Relationship Id="rId6" Type="http://schemas.openxmlformats.org/officeDocument/2006/relationships/image" Target="../media/image104.wmf"/><Relationship Id="rId7" Type="http://schemas.openxmlformats.org/officeDocument/2006/relationships/image" Target="../media/image105.wmf"/><Relationship Id="rId1" Type="http://schemas.openxmlformats.org/officeDocument/2006/relationships/image" Target="../media/image101.wmf"/><Relationship Id="rId2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wmf"/><Relationship Id="rId12" Type="http://schemas.openxmlformats.org/officeDocument/2006/relationships/image" Target="../media/image16.wmf"/><Relationship Id="rId1" Type="http://schemas.openxmlformats.org/officeDocument/2006/relationships/image" Target="../media/image2.wmf"/><Relationship Id="rId2" Type="http://schemas.openxmlformats.org/officeDocument/2006/relationships/image" Target="../media/image5.wmf"/><Relationship Id="rId3" Type="http://schemas.openxmlformats.org/officeDocument/2006/relationships/image" Target="../media/image6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image" Target="../media/image13.wmf"/><Relationship Id="rId10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7.wmf"/><Relationship Id="rId6" Type="http://schemas.openxmlformats.org/officeDocument/2006/relationships/image" Target="../media/image18.wmf"/><Relationship Id="rId7" Type="http://schemas.openxmlformats.org/officeDocument/2006/relationships/image" Target="../media/image19.wmf"/><Relationship Id="rId1" Type="http://schemas.openxmlformats.org/officeDocument/2006/relationships/image" Target="../media/image10.wmf"/><Relationship Id="rId2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wmf"/><Relationship Id="rId5" Type="http://schemas.openxmlformats.org/officeDocument/2006/relationships/image" Target="../media/image56.wmf"/><Relationship Id="rId6" Type="http://schemas.openxmlformats.org/officeDocument/2006/relationships/image" Target="../media/image57.wmf"/><Relationship Id="rId7" Type="http://schemas.openxmlformats.org/officeDocument/2006/relationships/image" Target="../media/image58.wmf"/><Relationship Id="rId8" Type="http://schemas.openxmlformats.org/officeDocument/2006/relationships/image" Target="../media/image59.wmf"/><Relationship Id="rId9" Type="http://schemas.openxmlformats.org/officeDocument/2006/relationships/image" Target="../media/image60.wmf"/><Relationship Id="rId10" Type="http://schemas.openxmlformats.org/officeDocument/2006/relationships/image" Target="../media/image61.wmf"/><Relationship Id="rId11" Type="http://schemas.openxmlformats.org/officeDocument/2006/relationships/image" Target="../media/image62.wmf"/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67.wmf"/><Relationship Id="rId5" Type="http://schemas.openxmlformats.org/officeDocument/2006/relationships/image" Target="../media/image68.wmf"/><Relationship Id="rId1" Type="http://schemas.openxmlformats.org/officeDocument/2006/relationships/image" Target="../media/image64.wmf"/><Relationship Id="rId2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wmf"/><Relationship Id="rId5" Type="http://schemas.openxmlformats.org/officeDocument/2006/relationships/image" Target="../media/image77.wmf"/><Relationship Id="rId6" Type="http://schemas.openxmlformats.org/officeDocument/2006/relationships/image" Target="../media/image78.w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image" Target="../media/image85.wmf"/><Relationship Id="rId3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A1FF-C398-4BBD-A82A-201B42183AB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DB9AB-0DE6-4BB4-A5D6-B51F21B67C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1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F4D7-97D9-A648-A727-78B985AFA186}" type="slidenum">
              <a:rPr kumimoji="1" lang="zh-CN" altLang="en-US" smtClean="0"/>
              <a:pPr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64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5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1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8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4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9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9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31444B-B92B-4E27-8C94-BB93EAF5CB18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2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oleObject" Target="../embeddings/oleObject10.bin"/><Relationship Id="rId21" Type="http://schemas.openxmlformats.org/officeDocument/2006/relationships/image" Target="../media/image10.wmf"/><Relationship Id="rId22" Type="http://schemas.openxmlformats.org/officeDocument/2006/relationships/oleObject" Target="../embeddings/oleObject11.bin"/><Relationship Id="rId23" Type="http://schemas.openxmlformats.org/officeDocument/2006/relationships/image" Target="../media/image11.wmf"/><Relationship Id="rId24" Type="http://schemas.openxmlformats.org/officeDocument/2006/relationships/oleObject" Target="../embeddings/oleObject12.bin"/><Relationship Id="rId25" Type="http://schemas.openxmlformats.org/officeDocument/2006/relationships/oleObject" Target="../embeddings/oleObject13.bin"/><Relationship Id="rId26" Type="http://schemas.openxmlformats.org/officeDocument/2006/relationships/image" Target="../media/image12.wmf"/><Relationship Id="rId27" Type="http://schemas.openxmlformats.org/officeDocument/2006/relationships/oleObject" Target="../embeddings/oleObject14.bin"/><Relationship Id="rId28" Type="http://schemas.openxmlformats.org/officeDocument/2006/relationships/image" Target="../media/image13.wmf"/><Relationship Id="rId29" Type="http://schemas.openxmlformats.org/officeDocument/2006/relationships/oleObject" Target="../embeddings/oleObject15.bin"/><Relationship Id="rId10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7.w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9.w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5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20" Type="http://schemas.openxmlformats.org/officeDocument/2006/relationships/oleObject" Target="../embeddings/oleObject49.bin"/><Relationship Id="rId21" Type="http://schemas.openxmlformats.org/officeDocument/2006/relationships/image" Target="../media/image60.wmf"/><Relationship Id="rId22" Type="http://schemas.openxmlformats.org/officeDocument/2006/relationships/oleObject" Target="../embeddings/oleObject50.bin"/><Relationship Id="rId23" Type="http://schemas.openxmlformats.org/officeDocument/2006/relationships/image" Target="../media/image61.wmf"/><Relationship Id="rId24" Type="http://schemas.openxmlformats.org/officeDocument/2006/relationships/oleObject" Target="../embeddings/oleObject51.bin"/><Relationship Id="rId25" Type="http://schemas.openxmlformats.org/officeDocument/2006/relationships/image" Target="../media/image62.wmf"/><Relationship Id="rId10" Type="http://schemas.openxmlformats.org/officeDocument/2006/relationships/oleObject" Target="../embeddings/oleObject44.bin"/><Relationship Id="rId11" Type="http://schemas.openxmlformats.org/officeDocument/2006/relationships/image" Target="../media/image55.wmf"/><Relationship Id="rId12" Type="http://schemas.openxmlformats.org/officeDocument/2006/relationships/oleObject" Target="../embeddings/oleObject45.bin"/><Relationship Id="rId13" Type="http://schemas.openxmlformats.org/officeDocument/2006/relationships/image" Target="../media/image56.wmf"/><Relationship Id="rId14" Type="http://schemas.openxmlformats.org/officeDocument/2006/relationships/oleObject" Target="../embeddings/oleObject46.bin"/><Relationship Id="rId15" Type="http://schemas.openxmlformats.org/officeDocument/2006/relationships/image" Target="../media/image57.wmf"/><Relationship Id="rId16" Type="http://schemas.openxmlformats.org/officeDocument/2006/relationships/oleObject" Target="../embeddings/oleObject47.bin"/><Relationship Id="rId17" Type="http://schemas.openxmlformats.org/officeDocument/2006/relationships/image" Target="../media/image58.wmf"/><Relationship Id="rId18" Type="http://schemas.openxmlformats.org/officeDocument/2006/relationships/oleObject" Target="../embeddings/oleObject48.bin"/><Relationship Id="rId19" Type="http://schemas.openxmlformats.org/officeDocument/2006/relationships/image" Target="../media/image5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52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3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54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wmf"/><Relationship Id="rId12" Type="http://schemas.openxmlformats.org/officeDocument/2006/relationships/oleObject" Target="../embeddings/oleObject55.bin"/><Relationship Id="rId13" Type="http://schemas.openxmlformats.org/officeDocument/2006/relationships/image" Target="../media/image67.wmf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6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oleObject" Target="../embeddings/oleObject52.bin"/><Relationship Id="rId7" Type="http://schemas.openxmlformats.org/officeDocument/2006/relationships/image" Target="../media/image64.wmf"/><Relationship Id="rId8" Type="http://schemas.openxmlformats.org/officeDocument/2006/relationships/oleObject" Target="../embeddings/oleObject53.bin"/><Relationship Id="rId9" Type="http://schemas.openxmlformats.org/officeDocument/2006/relationships/image" Target="../media/image65.wmf"/><Relationship Id="rId10" Type="http://schemas.openxmlformats.org/officeDocument/2006/relationships/oleObject" Target="../embeddings/oleObject5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20" Type="http://schemas.openxmlformats.org/officeDocument/2006/relationships/image" Target="../media/image12.wmf"/><Relationship Id="rId21" Type="http://schemas.openxmlformats.org/officeDocument/2006/relationships/oleObject" Target="../embeddings/oleObject26.bin"/><Relationship Id="rId22" Type="http://schemas.openxmlformats.org/officeDocument/2006/relationships/image" Target="../media/image13.wmf"/><Relationship Id="rId23" Type="http://schemas.openxmlformats.org/officeDocument/2006/relationships/oleObject" Target="../embeddings/oleObject27.bin"/><Relationship Id="rId24" Type="http://schemas.openxmlformats.org/officeDocument/2006/relationships/oleObject" Target="../embeddings/oleObject28.bin"/><Relationship Id="rId25" Type="http://schemas.openxmlformats.org/officeDocument/2006/relationships/image" Target="../media/image14.wmf"/><Relationship Id="rId26" Type="http://schemas.openxmlformats.org/officeDocument/2006/relationships/oleObject" Target="../embeddings/oleObject29.bin"/><Relationship Id="rId27" Type="http://schemas.openxmlformats.org/officeDocument/2006/relationships/image" Target="../media/image15.wmf"/><Relationship Id="rId28" Type="http://schemas.openxmlformats.org/officeDocument/2006/relationships/oleObject" Target="../embeddings/oleObject30.bin"/><Relationship Id="rId29" Type="http://schemas.openxmlformats.org/officeDocument/2006/relationships/image" Target="../media/image16.wmf"/><Relationship Id="rId10" Type="http://schemas.openxmlformats.org/officeDocument/2006/relationships/image" Target="../media/image8.wmf"/><Relationship Id="rId11" Type="http://schemas.openxmlformats.org/officeDocument/2006/relationships/oleObject" Target="../embeddings/oleObject20.bin"/><Relationship Id="rId12" Type="http://schemas.openxmlformats.org/officeDocument/2006/relationships/image" Target="../media/image9.wmf"/><Relationship Id="rId13" Type="http://schemas.openxmlformats.org/officeDocument/2006/relationships/oleObject" Target="../embeddings/oleObject21.bin"/><Relationship Id="rId14" Type="http://schemas.openxmlformats.org/officeDocument/2006/relationships/oleObject" Target="../embeddings/oleObject22.bin"/><Relationship Id="rId15" Type="http://schemas.openxmlformats.org/officeDocument/2006/relationships/image" Target="../media/image10.wmf"/><Relationship Id="rId16" Type="http://schemas.openxmlformats.org/officeDocument/2006/relationships/oleObject" Target="../embeddings/oleObject23.bin"/><Relationship Id="rId17" Type="http://schemas.openxmlformats.org/officeDocument/2006/relationships/image" Target="../media/image11.wmf"/><Relationship Id="rId18" Type="http://schemas.openxmlformats.org/officeDocument/2006/relationships/oleObject" Target="../embeddings/oleObject24.bin"/><Relationship Id="rId19" Type="http://schemas.openxmlformats.org/officeDocument/2006/relationships/oleObject" Target="../embeddings/oleObject2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.w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1.bin"/><Relationship Id="rId12" Type="http://schemas.openxmlformats.org/officeDocument/2006/relationships/image" Target="../media/image77.wmf"/><Relationship Id="rId13" Type="http://schemas.openxmlformats.org/officeDocument/2006/relationships/oleObject" Target="../embeddings/oleObject62.bin"/><Relationship Id="rId14" Type="http://schemas.openxmlformats.org/officeDocument/2006/relationships/image" Target="../media/image7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7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75.w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76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79.w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8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wmf"/><Relationship Id="rId12" Type="http://schemas.openxmlformats.org/officeDocument/2006/relationships/oleObject" Target="../embeddings/oleObject36.bin"/><Relationship Id="rId13" Type="http://schemas.openxmlformats.org/officeDocument/2006/relationships/image" Target="../media/image17.wmf"/><Relationship Id="rId14" Type="http://schemas.openxmlformats.org/officeDocument/2006/relationships/oleObject" Target="../embeddings/oleObject37.bin"/><Relationship Id="rId15" Type="http://schemas.openxmlformats.org/officeDocument/2006/relationships/image" Target="../media/image18.wmf"/><Relationship Id="rId16" Type="http://schemas.openxmlformats.org/officeDocument/2006/relationships/oleObject" Target="../embeddings/oleObject38.bin"/><Relationship Id="rId17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12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13.wmf"/><Relationship Id="rId9" Type="http://schemas.openxmlformats.org/officeDocument/2006/relationships/oleObject" Target="../embeddings/oleObject34.bin"/><Relationship Id="rId10" Type="http://schemas.openxmlformats.org/officeDocument/2006/relationships/oleObject" Target="../embeddings/oleObject35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oleObject" Target="../embeddings/oleObject65.bin"/><Relationship Id="rId5" Type="http://schemas.openxmlformats.org/officeDocument/2006/relationships/image" Target="../media/image84.w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85.wmf"/><Relationship Id="rId8" Type="http://schemas.openxmlformats.org/officeDocument/2006/relationships/oleObject" Target="../embeddings/oleObject67.bin"/><Relationship Id="rId9" Type="http://schemas.openxmlformats.org/officeDocument/2006/relationships/image" Target="../media/image8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88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89.w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90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5.bin"/><Relationship Id="rId12" Type="http://schemas.openxmlformats.org/officeDocument/2006/relationships/image" Target="../media/image95.wmf"/><Relationship Id="rId13" Type="http://schemas.openxmlformats.org/officeDocument/2006/relationships/oleObject" Target="../embeddings/oleObject76.bin"/><Relationship Id="rId14" Type="http://schemas.openxmlformats.org/officeDocument/2006/relationships/image" Target="../media/image96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1.bin"/><Relationship Id="rId4" Type="http://schemas.openxmlformats.org/officeDocument/2006/relationships/image" Target="../media/image91.wmf"/><Relationship Id="rId5" Type="http://schemas.openxmlformats.org/officeDocument/2006/relationships/oleObject" Target="../embeddings/oleObject72.bin"/><Relationship Id="rId6" Type="http://schemas.openxmlformats.org/officeDocument/2006/relationships/image" Target="../media/image92.wmf"/><Relationship Id="rId7" Type="http://schemas.openxmlformats.org/officeDocument/2006/relationships/oleObject" Target="../embeddings/oleObject73.bin"/><Relationship Id="rId8" Type="http://schemas.openxmlformats.org/officeDocument/2006/relationships/image" Target="../media/image93.wmf"/><Relationship Id="rId9" Type="http://schemas.openxmlformats.org/officeDocument/2006/relationships/oleObject" Target="../embeddings/oleObject74.bin"/><Relationship Id="rId10" Type="http://schemas.openxmlformats.org/officeDocument/2006/relationships/image" Target="../media/image9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1.bin"/><Relationship Id="rId12" Type="http://schemas.openxmlformats.org/officeDocument/2006/relationships/image" Target="../media/image103.wmf"/><Relationship Id="rId13" Type="http://schemas.openxmlformats.org/officeDocument/2006/relationships/oleObject" Target="../embeddings/oleObject82.bin"/><Relationship Id="rId14" Type="http://schemas.openxmlformats.org/officeDocument/2006/relationships/image" Target="../media/image104.wmf"/><Relationship Id="rId15" Type="http://schemas.openxmlformats.org/officeDocument/2006/relationships/oleObject" Target="../embeddings/oleObject83.bin"/><Relationship Id="rId16" Type="http://schemas.openxmlformats.org/officeDocument/2006/relationships/image" Target="../media/image10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7.bin"/><Relationship Id="rId4" Type="http://schemas.openxmlformats.org/officeDocument/2006/relationships/image" Target="../media/image101.w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80.bin"/><Relationship Id="rId10" Type="http://schemas.openxmlformats.org/officeDocument/2006/relationships/image" Target="../media/image102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4" Type="http://schemas.openxmlformats.org/officeDocument/2006/relationships/image" Target="../media/image107.w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10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529BE2-8BA5-46DC-A287-A7D3F06F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项目四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3932FE-D01D-412D-8C24-2BB6694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2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的花卉识别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88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卷积神经网络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Convolution Neural 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5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529BE2-8BA5-46DC-A287-A7D3F06F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3932FE-D01D-412D-8C24-2BB6694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5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>
                <a:latin typeface="NimbusRomNo9L" charset="0"/>
              </a:rPr>
              <a:t>Fully-Connected Layers 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452449" y="491942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6434268" y="491942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4418205" y="493415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3420064" y="493415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7401601" y="493415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4" name="椭圆 13"/>
          <p:cNvSpPr/>
          <p:nvPr/>
        </p:nvSpPr>
        <p:spPr>
          <a:xfrm>
            <a:off x="5469382" y="320915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5" name="椭圆 14"/>
          <p:cNvSpPr/>
          <p:nvPr/>
        </p:nvSpPr>
        <p:spPr>
          <a:xfrm>
            <a:off x="6451201" y="320915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6" name="椭圆 15"/>
          <p:cNvSpPr/>
          <p:nvPr/>
        </p:nvSpPr>
        <p:spPr>
          <a:xfrm>
            <a:off x="4435138" y="322388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7" name="椭圆 16"/>
          <p:cNvSpPr/>
          <p:nvPr/>
        </p:nvSpPr>
        <p:spPr>
          <a:xfrm>
            <a:off x="3436997" y="322388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0" name="椭圆 19"/>
          <p:cNvSpPr/>
          <p:nvPr/>
        </p:nvSpPr>
        <p:spPr>
          <a:xfrm>
            <a:off x="7418534" y="320695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3" name="上箭头 22"/>
          <p:cNvSpPr/>
          <p:nvPr/>
        </p:nvSpPr>
        <p:spPr>
          <a:xfrm>
            <a:off x="5300959" y="5808491"/>
            <a:ext cx="643467" cy="50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4" name="上箭头 23"/>
          <p:cNvSpPr/>
          <p:nvPr/>
        </p:nvSpPr>
        <p:spPr>
          <a:xfrm>
            <a:off x="5250159" y="2066085"/>
            <a:ext cx="643467" cy="50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7" name="直线箭头连接符 26"/>
          <p:cNvCxnSpPr>
            <a:stCxn id="5" idx="0"/>
            <a:endCxn id="14" idx="4"/>
          </p:cNvCxnSpPr>
          <p:nvPr/>
        </p:nvCxnSpPr>
        <p:spPr>
          <a:xfrm flipV="1">
            <a:off x="5661626" y="3627509"/>
            <a:ext cx="16933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4645432" y="3642237"/>
            <a:ext cx="16933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3629058" y="3627506"/>
            <a:ext cx="16933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6643443" y="3627506"/>
            <a:ext cx="16933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7610776" y="3627506"/>
            <a:ext cx="16933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8" idx="0"/>
            <a:endCxn id="16" idx="4"/>
          </p:cNvCxnSpPr>
          <p:nvPr/>
        </p:nvCxnSpPr>
        <p:spPr>
          <a:xfrm flipV="1">
            <a:off x="3629240" y="3642237"/>
            <a:ext cx="1015075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V="1">
            <a:off x="4662365" y="3627505"/>
            <a:ext cx="1015075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5662744" y="3612000"/>
            <a:ext cx="1015075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6645227" y="3596490"/>
            <a:ext cx="1015075" cy="129191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8" idx="0"/>
            <a:endCxn id="14" idx="4"/>
          </p:cNvCxnSpPr>
          <p:nvPr/>
        </p:nvCxnSpPr>
        <p:spPr>
          <a:xfrm flipV="1">
            <a:off x="3629241" y="3627509"/>
            <a:ext cx="2049319" cy="130664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V="1">
            <a:off x="4678634" y="3596490"/>
            <a:ext cx="2049319" cy="130664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5" idx="0"/>
            <a:endCxn id="20" idx="4"/>
          </p:cNvCxnSpPr>
          <p:nvPr/>
        </p:nvCxnSpPr>
        <p:spPr>
          <a:xfrm flipV="1">
            <a:off x="5661626" y="3625303"/>
            <a:ext cx="1966085" cy="129411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8" idx="0"/>
            <a:endCxn id="15" idx="4"/>
          </p:cNvCxnSpPr>
          <p:nvPr/>
        </p:nvCxnSpPr>
        <p:spPr>
          <a:xfrm flipV="1">
            <a:off x="3629241" y="3627506"/>
            <a:ext cx="3031137" cy="130664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8" idx="0"/>
            <a:endCxn id="20" idx="4"/>
          </p:cNvCxnSpPr>
          <p:nvPr/>
        </p:nvCxnSpPr>
        <p:spPr>
          <a:xfrm flipV="1">
            <a:off x="3629241" y="3625303"/>
            <a:ext cx="3998471" cy="130884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7" idx="0"/>
            <a:endCxn id="17" idx="4"/>
          </p:cNvCxnSpPr>
          <p:nvPr/>
        </p:nvCxnSpPr>
        <p:spPr>
          <a:xfrm flipH="1" flipV="1">
            <a:off x="3646173" y="3642237"/>
            <a:ext cx="981208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 flipH="1" flipV="1">
            <a:off x="4679299" y="3655541"/>
            <a:ext cx="981208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 flipH="1" flipV="1">
            <a:off x="5662465" y="3619752"/>
            <a:ext cx="981208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H="1" flipV="1">
            <a:off x="6644972" y="3619752"/>
            <a:ext cx="981208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V="1">
            <a:off x="4629165" y="3626297"/>
            <a:ext cx="3031137" cy="130664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5" idx="0"/>
            <a:endCxn id="17" idx="4"/>
          </p:cNvCxnSpPr>
          <p:nvPr/>
        </p:nvCxnSpPr>
        <p:spPr>
          <a:xfrm flipH="1" flipV="1">
            <a:off x="3646174" y="3642237"/>
            <a:ext cx="2015452" cy="127718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H="1" flipV="1">
            <a:off x="4645485" y="3643165"/>
            <a:ext cx="2015452" cy="127718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11" idx="0"/>
          </p:cNvCxnSpPr>
          <p:nvPr/>
        </p:nvCxnSpPr>
        <p:spPr>
          <a:xfrm flipH="1" flipV="1">
            <a:off x="5627919" y="3625088"/>
            <a:ext cx="1982859" cy="13090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11" idx="0"/>
            <a:endCxn id="16" idx="4"/>
          </p:cNvCxnSpPr>
          <p:nvPr/>
        </p:nvCxnSpPr>
        <p:spPr>
          <a:xfrm flipH="1" flipV="1">
            <a:off x="4644315" y="3642237"/>
            <a:ext cx="2966463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 flipH="1" flipV="1">
            <a:off x="3693914" y="3641988"/>
            <a:ext cx="2966463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11" idx="0"/>
            <a:endCxn id="17" idx="4"/>
          </p:cNvCxnSpPr>
          <p:nvPr/>
        </p:nvCxnSpPr>
        <p:spPr>
          <a:xfrm flipH="1" flipV="1">
            <a:off x="3646174" y="3642237"/>
            <a:ext cx="3964604" cy="129191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2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b-NO" altLang="zh-CN" dirty="0" smtClean="0"/>
              <a:t>‪</a:t>
            </a:r>
            <a:r>
              <a:rPr lang="en-US" altLang="zh-CN" dirty="0" smtClean="0"/>
              <a:t>P</a:t>
            </a:r>
            <a:r>
              <a:rPr lang="nb-NO" altLang="zh-CN" dirty="0" err="1" smtClean="0"/>
              <a:t>attern</a:t>
            </a:r>
            <a:r>
              <a:rPr lang="nb-NO" altLang="zh-CN" dirty="0" smtClean="0"/>
              <a:t>‬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2938151"/>
            <a:ext cx="1768872" cy="17531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8598" y="48611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数字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971382" y="1931674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逻辑回归识别数字“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”</a:t>
            </a:r>
            <a:endParaRPr kumimoji="1"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87" y="2902132"/>
            <a:ext cx="1837947" cy="18379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54249" y="48611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参数</a:t>
            </a:r>
            <a:endParaRPr kumimoji="1" lang="zh-CN" altLang="en-US" sz="2400" dirty="0"/>
          </a:p>
        </p:txBody>
      </p:sp>
      <p:sp>
        <p:nvSpPr>
          <p:cNvPr id="13" name="椭圆 12"/>
          <p:cNvSpPr/>
          <p:nvPr/>
        </p:nvSpPr>
        <p:spPr>
          <a:xfrm>
            <a:off x="8092777" y="296900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5" name="直线箭头连接符 14"/>
          <p:cNvCxnSpPr>
            <a:endCxn id="13" idx="3"/>
          </p:cNvCxnSpPr>
          <p:nvPr/>
        </p:nvCxnSpPr>
        <p:spPr>
          <a:xfrm flipV="1">
            <a:off x="7317531" y="3326088"/>
            <a:ext cx="836512" cy="1136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7861297" y="3357155"/>
            <a:ext cx="385524" cy="1105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370671" y="3357155"/>
            <a:ext cx="0" cy="1105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 flipV="1">
            <a:off x="8480058" y="3310555"/>
            <a:ext cx="1975777" cy="1122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43790" y="4462827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2</a:t>
            </a:r>
            <a:endParaRPr kumimoji="1" lang="zh-CN" altLang="en-US" sz="2400" baseline="-25000" dirty="0"/>
          </a:p>
        </p:txBody>
      </p:sp>
      <p:sp>
        <p:nvSpPr>
          <p:cNvPr id="20" name="矩形 19"/>
          <p:cNvSpPr/>
          <p:nvPr/>
        </p:nvSpPr>
        <p:spPr>
          <a:xfrm>
            <a:off x="6975735" y="4462827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1</a:t>
            </a:r>
            <a:endParaRPr kumimoji="1" lang="zh-CN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8200651" y="4462827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3</a:t>
            </a:r>
            <a:endParaRPr kumimoji="1" lang="zh-CN" altLang="en-US" sz="2400" baseline="-25000" dirty="0"/>
          </a:p>
        </p:txBody>
      </p:sp>
      <p:sp>
        <p:nvSpPr>
          <p:cNvPr id="22" name="矩形 21"/>
          <p:cNvSpPr/>
          <p:nvPr/>
        </p:nvSpPr>
        <p:spPr>
          <a:xfrm>
            <a:off x="10238329" y="4432627"/>
            <a:ext cx="499455" cy="3874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/>
              <a:t>p</a:t>
            </a:r>
            <a:r>
              <a:rPr kumimoji="1" lang="en-US" altLang="zh-CN" sz="1600" baseline="-25000" dirty="0" err="1"/>
              <a:t>n</a:t>
            </a:r>
            <a:endParaRPr kumimoji="1" lang="zh-CN" altLang="en-US" sz="2400" baseline="-25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9119725" y="4307494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8302831" y="2148347"/>
            <a:ext cx="0" cy="820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36921"/>
            <a:ext cx="3437467" cy="32298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8400" y="3081867"/>
            <a:ext cx="643467" cy="643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2926327"/>
            <a:ext cx="4036267" cy="28510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49067" y="3098800"/>
            <a:ext cx="1253067" cy="1320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09600" y="1642534"/>
            <a:ext cx="394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识别目标只和部分数据有关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75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83" y="2514600"/>
            <a:ext cx="4107996" cy="2827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991" y="2514601"/>
            <a:ext cx="2371811" cy="35559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32416" y="2827867"/>
            <a:ext cx="406400" cy="38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8347563" y="2548467"/>
            <a:ext cx="406400" cy="38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09600" y="1642534"/>
            <a:ext cx="394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简单局部构成复杂整体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65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7" y="2302934"/>
            <a:ext cx="2736503" cy="43857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269068"/>
            <a:ext cx="2252133" cy="4451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" y="1597131"/>
            <a:ext cx="394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简单局部构成复杂整体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939120" y="40024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“你好”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0566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2258181"/>
            <a:ext cx="3987800" cy="398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934" y="3191934"/>
            <a:ext cx="1439333" cy="14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2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452449" y="55628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6152692" y="55628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4775116" y="55628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4097782" y="55628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8184692" y="55628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7507358" y="55628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6830025" y="55628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2709249" y="556288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" name="椭圆 11"/>
          <p:cNvSpPr/>
          <p:nvPr/>
        </p:nvSpPr>
        <p:spPr>
          <a:xfrm>
            <a:off x="3409492" y="5562885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3" name="椭圆 12"/>
          <p:cNvSpPr/>
          <p:nvPr/>
        </p:nvSpPr>
        <p:spPr>
          <a:xfrm>
            <a:off x="3409492" y="366158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4" name="椭圆 13"/>
          <p:cNvSpPr/>
          <p:nvPr/>
        </p:nvSpPr>
        <p:spPr>
          <a:xfrm>
            <a:off x="4775116" y="3636685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5" name="椭圆 14"/>
          <p:cNvSpPr/>
          <p:nvPr/>
        </p:nvSpPr>
        <p:spPr>
          <a:xfrm>
            <a:off x="6152690" y="361576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6" name="椭圆 15"/>
          <p:cNvSpPr/>
          <p:nvPr/>
        </p:nvSpPr>
        <p:spPr>
          <a:xfrm>
            <a:off x="7507358" y="363668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8" name="直线箭头连接符 17"/>
          <p:cNvCxnSpPr>
            <a:endCxn id="13" idx="4"/>
          </p:cNvCxnSpPr>
          <p:nvPr/>
        </p:nvCxnSpPr>
        <p:spPr>
          <a:xfrm flipV="1">
            <a:off x="2918425" y="4079939"/>
            <a:ext cx="700243" cy="150784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7" idx="0"/>
          </p:cNvCxnSpPr>
          <p:nvPr/>
        </p:nvCxnSpPr>
        <p:spPr>
          <a:xfrm flipV="1">
            <a:off x="4306959" y="4034122"/>
            <a:ext cx="648944" cy="1528767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5667516" y="4034121"/>
            <a:ext cx="700243" cy="150784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7016291" y="4013203"/>
            <a:ext cx="700243" cy="150784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3" idx="4"/>
          </p:cNvCxnSpPr>
          <p:nvPr/>
        </p:nvCxnSpPr>
        <p:spPr>
          <a:xfrm flipV="1">
            <a:off x="3618668" y="4079939"/>
            <a:ext cx="0" cy="150784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4955903" y="4055038"/>
            <a:ext cx="0" cy="150784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6361865" y="4055038"/>
            <a:ext cx="0" cy="150784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7694532" y="4055038"/>
            <a:ext cx="0" cy="150784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3" idx="4"/>
          </p:cNvCxnSpPr>
          <p:nvPr/>
        </p:nvCxnSpPr>
        <p:spPr>
          <a:xfrm flipH="1" flipV="1">
            <a:off x="3618668" y="4079939"/>
            <a:ext cx="688291" cy="150785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4973333" y="4055036"/>
            <a:ext cx="688291" cy="150785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10" idx="0"/>
          </p:cNvCxnSpPr>
          <p:nvPr/>
        </p:nvCxnSpPr>
        <p:spPr>
          <a:xfrm flipH="1" flipV="1">
            <a:off x="6379297" y="4013203"/>
            <a:ext cx="659904" cy="15496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7712008" y="4038103"/>
            <a:ext cx="659904" cy="15496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185437" y="173987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37" name="直线箭头连接符 36"/>
          <p:cNvCxnSpPr>
            <a:stCxn id="13" idx="0"/>
            <a:endCxn id="36" idx="4"/>
          </p:cNvCxnSpPr>
          <p:nvPr/>
        </p:nvCxnSpPr>
        <p:spPr>
          <a:xfrm flipV="1">
            <a:off x="3618669" y="2158223"/>
            <a:ext cx="775945" cy="150336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14" idx="0"/>
            <a:endCxn id="36" idx="4"/>
          </p:cNvCxnSpPr>
          <p:nvPr/>
        </p:nvCxnSpPr>
        <p:spPr>
          <a:xfrm flipH="1" flipV="1">
            <a:off x="4394614" y="2158223"/>
            <a:ext cx="589679" cy="147846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5" idx="0"/>
            <a:endCxn id="36" idx="4"/>
          </p:cNvCxnSpPr>
          <p:nvPr/>
        </p:nvCxnSpPr>
        <p:spPr>
          <a:xfrm flipH="1" flipV="1">
            <a:off x="4394614" y="2158224"/>
            <a:ext cx="1967253" cy="145754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752698" y="168956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41" name="直线箭头连接符 40"/>
          <p:cNvCxnSpPr>
            <a:stCxn id="14" idx="0"/>
            <a:endCxn id="40" idx="4"/>
          </p:cNvCxnSpPr>
          <p:nvPr/>
        </p:nvCxnSpPr>
        <p:spPr>
          <a:xfrm flipV="1">
            <a:off x="4984293" y="2107916"/>
            <a:ext cx="1977583" cy="152876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15" idx="0"/>
            <a:endCxn id="40" idx="4"/>
          </p:cNvCxnSpPr>
          <p:nvPr/>
        </p:nvCxnSpPr>
        <p:spPr>
          <a:xfrm flipV="1">
            <a:off x="6361867" y="2107917"/>
            <a:ext cx="600008" cy="150785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endCxn id="40" idx="4"/>
          </p:cNvCxnSpPr>
          <p:nvPr/>
        </p:nvCxnSpPr>
        <p:spPr>
          <a:xfrm flipH="1" flipV="1">
            <a:off x="6961875" y="2107916"/>
            <a:ext cx="688291" cy="150785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364133" y="28448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局部连接</a:t>
            </a:r>
            <a:endParaRPr kumimoji="1" lang="en-US" altLang="zh-CN" sz="2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9364133" y="37343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权重共享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91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3BB9C6-5518-49A3-BAA4-7C1F29F5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第一天主要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927BE7-073A-4110-B00D-08C99804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zh-CN" altLang="en-US" sz="2400" dirty="0" smtClean="0"/>
              <a:t>上午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深度学习基础知识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DNN</a:t>
            </a:r>
            <a:r>
              <a:rPr lang="zh-CN" altLang="en-US" sz="2400" dirty="0" smtClean="0"/>
              <a:t>数字识别</a:t>
            </a:r>
            <a:endParaRPr lang="en-US" altLang="zh-CN" sz="2400" dirty="0"/>
          </a:p>
          <a:p>
            <a:pPr marL="201168" lvl="1" indent="0">
              <a:buNone/>
            </a:pPr>
            <a:endParaRPr lang="en-US" altLang="zh-CN" sz="2400" dirty="0" smtClean="0"/>
          </a:p>
          <a:p>
            <a:pPr marL="201168" lvl="1" indent="0">
              <a:buNone/>
            </a:pPr>
            <a:r>
              <a:rPr lang="zh-CN" altLang="en-US" sz="2400" dirty="0" smtClean="0"/>
              <a:t>下午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深度神经网络参数调整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调参练习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1170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486316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6186558" y="48516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4808982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4131649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8218558" y="48516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7541225" y="48516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6863892" y="485168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" name="椭圆 11"/>
          <p:cNvSpPr/>
          <p:nvPr/>
        </p:nvSpPr>
        <p:spPr>
          <a:xfrm>
            <a:off x="2743116" y="485168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3" name="椭圆 12"/>
          <p:cNvSpPr/>
          <p:nvPr/>
        </p:nvSpPr>
        <p:spPr>
          <a:xfrm>
            <a:off x="3443358" y="4851685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6" name="椭圆 15"/>
          <p:cNvSpPr/>
          <p:nvPr/>
        </p:nvSpPr>
        <p:spPr>
          <a:xfrm>
            <a:off x="4131649" y="271630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8" name="直线箭头连接符 17"/>
          <p:cNvCxnSpPr>
            <a:stCxn id="12" idx="0"/>
            <a:endCxn id="16" idx="4"/>
          </p:cNvCxnSpPr>
          <p:nvPr/>
        </p:nvCxnSpPr>
        <p:spPr>
          <a:xfrm flipV="1">
            <a:off x="2952292" y="3134661"/>
            <a:ext cx="1388533" cy="171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6" idx="4"/>
          </p:cNvCxnSpPr>
          <p:nvPr/>
        </p:nvCxnSpPr>
        <p:spPr>
          <a:xfrm flipV="1">
            <a:off x="3652534" y="3134661"/>
            <a:ext cx="688292" cy="171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6" idx="4"/>
          </p:cNvCxnSpPr>
          <p:nvPr/>
        </p:nvCxnSpPr>
        <p:spPr>
          <a:xfrm flipH="1" flipV="1">
            <a:off x="4340826" y="3134660"/>
            <a:ext cx="11949" cy="16863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endCxn id="16" idx="4"/>
          </p:cNvCxnSpPr>
          <p:nvPr/>
        </p:nvCxnSpPr>
        <p:spPr>
          <a:xfrm flipV="1">
            <a:off x="4306959" y="3134661"/>
            <a:ext cx="33867" cy="171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endCxn id="16" idx="4"/>
          </p:cNvCxnSpPr>
          <p:nvPr/>
        </p:nvCxnSpPr>
        <p:spPr>
          <a:xfrm flipH="1" flipV="1">
            <a:off x="4340826" y="3134661"/>
            <a:ext cx="666375" cy="171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endCxn id="16" idx="4"/>
          </p:cNvCxnSpPr>
          <p:nvPr/>
        </p:nvCxnSpPr>
        <p:spPr>
          <a:xfrm flipH="1" flipV="1">
            <a:off x="4340825" y="3134661"/>
            <a:ext cx="1366616" cy="168639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endCxn id="16" idx="4"/>
          </p:cNvCxnSpPr>
          <p:nvPr/>
        </p:nvCxnSpPr>
        <p:spPr>
          <a:xfrm flipH="1" flipV="1">
            <a:off x="4340825" y="3134660"/>
            <a:ext cx="1354667" cy="17170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endCxn id="16" idx="4"/>
          </p:cNvCxnSpPr>
          <p:nvPr/>
        </p:nvCxnSpPr>
        <p:spPr>
          <a:xfrm flipH="1" flipV="1">
            <a:off x="4340826" y="3134660"/>
            <a:ext cx="2054909" cy="17170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11" idx="0"/>
            <a:endCxn id="16" idx="4"/>
          </p:cNvCxnSpPr>
          <p:nvPr/>
        </p:nvCxnSpPr>
        <p:spPr>
          <a:xfrm flipH="1" flipV="1">
            <a:off x="4340825" y="3134660"/>
            <a:ext cx="2732243" cy="17170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endCxn id="16" idx="4"/>
          </p:cNvCxnSpPr>
          <p:nvPr/>
        </p:nvCxnSpPr>
        <p:spPr>
          <a:xfrm flipH="1" flipV="1">
            <a:off x="4340825" y="3134661"/>
            <a:ext cx="2692400" cy="174766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10" idx="0"/>
            <a:endCxn id="16" idx="4"/>
          </p:cNvCxnSpPr>
          <p:nvPr/>
        </p:nvCxnSpPr>
        <p:spPr>
          <a:xfrm flipH="1" flipV="1">
            <a:off x="4340825" y="3134660"/>
            <a:ext cx="3409576" cy="17170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endCxn id="16" idx="4"/>
          </p:cNvCxnSpPr>
          <p:nvPr/>
        </p:nvCxnSpPr>
        <p:spPr>
          <a:xfrm flipH="1" flipV="1">
            <a:off x="4340825" y="3134660"/>
            <a:ext cx="4059016" cy="173234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5599784" y="2759889"/>
            <a:ext cx="418353" cy="418353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2" name="直线箭头连接符 111"/>
          <p:cNvCxnSpPr>
            <a:endCxn id="80" idx="4"/>
          </p:cNvCxnSpPr>
          <p:nvPr/>
        </p:nvCxnSpPr>
        <p:spPr>
          <a:xfrm flipV="1">
            <a:off x="2948133" y="3178241"/>
            <a:ext cx="2860828" cy="168876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/>
          <p:cNvCxnSpPr>
            <a:endCxn id="80" idx="4"/>
          </p:cNvCxnSpPr>
          <p:nvPr/>
        </p:nvCxnSpPr>
        <p:spPr>
          <a:xfrm flipV="1">
            <a:off x="3727104" y="3178242"/>
            <a:ext cx="2081856" cy="167344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>
            <a:endCxn id="80" idx="4"/>
          </p:cNvCxnSpPr>
          <p:nvPr/>
        </p:nvCxnSpPr>
        <p:spPr>
          <a:xfrm flipV="1">
            <a:off x="4352776" y="3178242"/>
            <a:ext cx="1456185" cy="164281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/>
          <p:cNvCxnSpPr>
            <a:endCxn id="80" idx="4"/>
          </p:cNvCxnSpPr>
          <p:nvPr/>
        </p:nvCxnSpPr>
        <p:spPr>
          <a:xfrm flipV="1">
            <a:off x="4336666" y="3178242"/>
            <a:ext cx="1472295" cy="166582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/>
          <p:cNvCxnSpPr>
            <a:endCxn id="80" idx="4"/>
          </p:cNvCxnSpPr>
          <p:nvPr/>
        </p:nvCxnSpPr>
        <p:spPr>
          <a:xfrm flipV="1">
            <a:off x="5115637" y="3178242"/>
            <a:ext cx="693323" cy="165050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/>
          <p:cNvCxnSpPr>
            <a:stCxn id="4" idx="0"/>
            <a:endCxn id="80" idx="4"/>
          </p:cNvCxnSpPr>
          <p:nvPr/>
        </p:nvCxnSpPr>
        <p:spPr>
          <a:xfrm flipV="1">
            <a:off x="5695493" y="3178242"/>
            <a:ext cx="113468" cy="167344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/>
          <p:cNvCxnSpPr>
            <a:endCxn id="80" idx="4"/>
          </p:cNvCxnSpPr>
          <p:nvPr/>
        </p:nvCxnSpPr>
        <p:spPr>
          <a:xfrm flipV="1">
            <a:off x="5651533" y="3178242"/>
            <a:ext cx="157428" cy="168013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/>
          <p:cNvCxnSpPr>
            <a:endCxn id="80" idx="4"/>
          </p:cNvCxnSpPr>
          <p:nvPr/>
        </p:nvCxnSpPr>
        <p:spPr>
          <a:xfrm flipH="1" flipV="1">
            <a:off x="5808960" y="3178241"/>
            <a:ext cx="621544" cy="166481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/>
          <p:cNvCxnSpPr>
            <a:endCxn id="80" idx="4"/>
          </p:cNvCxnSpPr>
          <p:nvPr/>
        </p:nvCxnSpPr>
        <p:spPr>
          <a:xfrm flipH="1" flipV="1">
            <a:off x="5808961" y="3178241"/>
            <a:ext cx="1247215" cy="163418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/>
          <p:cNvCxnSpPr>
            <a:stCxn id="11" idx="0"/>
            <a:endCxn id="80" idx="4"/>
          </p:cNvCxnSpPr>
          <p:nvPr/>
        </p:nvCxnSpPr>
        <p:spPr>
          <a:xfrm flipH="1" flipV="1">
            <a:off x="5808961" y="3178242"/>
            <a:ext cx="1264108" cy="167344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/>
          <p:cNvCxnSpPr>
            <a:endCxn id="80" idx="4"/>
          </p:cNvCxnSpPr>
          <p:nvPr/>
        </p:nvCxnSpPr>
        <p:spPr>
          <a:xfrm flipH="1" flipV="1">
            <a:off x="5808961" y="3178242"/>
            <a:ext cx="1965212" cy="168228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/>
          <p:cNvCxnSpPr>
            <a:endCxn id="80" idx="4"/>
          </p:cNvCxnSpPr>
          <p:nvPr/>
        </p:nvCxnSpPr>
        <p:spPr>
          <a:xfrm flipH="1" flipV="1">
            <a:off x="5808961" y="3178242"/>
            <a:ext cx="2590881" cy="165165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卷积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88493" y="2582334"/>
                <a:ext cx="3379515" cy="1026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=−∞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69" y="1936750"/>
                <a:ext cx="2541593" cy="7699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88492" y="4224168"/>
                <a:ext cx="3753528" cy="10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latin typeface="Cambria Math" charset="0"/>
                        </a:rPr>
                        <m:t>𝑑𝑡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69" y="3168125"/>
                <a:ext cx="2817951" cy="824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523067" y="29093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离散：</a:t>
            </a:r>
            <a:endParaRPr kumimoji="1"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2523067" y="45612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连续：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8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Stride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486316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4808982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4131649" y="485168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2743116" y="485168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3443358" y="4851685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3443358" y="2925485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4275334" y="292747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" name="直线箭头连接符 10"/>
          <p:cNvCxnSpPr>
            <a:stCxn id="13" idx="0"/>
            <a:endCxn id="15" idx="4"/>
          </p:cNvCxnSpPr>
          <p:nvPr/>
        </p:nvCxnSpPr>
        <p:spPr>
          <a:xfrm flipV="1">
            <a:off x="2952292" y="3343837"/>
            <a:ext cx="700243" cy="150784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0"/>
            <a:endCxn id="10" idx="4"/>
          </p:cNvCxnSpPr>
          <p:nvPr/>
        </p:nvCxnSpPr>
        <p:spPr>
          <a:xfrm flipV="1">
            <a:off x="3652535" y="3345825"/>
            <a:ext cx="831976" cy="150585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endCxn id="15" idx="4"/>
          </p:cNvCxnSpPr>
          <p:nvPr/>
        </p:nvCxnSpPr>
        <p:spPr>
          <a:xfrm flipV="1">
            <a:off x="3652535" y="3343838"/>
            <a:ext cx="0" cy="150784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9" idx="0"/>
            <a:endCxn id="15" idx="4"/>
          </p:cNvCxnSpPr>
          <p:nvPr/>
        </p:nvCxnSpPr>
        <p:spPr>
          <a:xfrm flipH="1" flipV="1">
            <a:off x="3652535" y="3343837"/>
            <a:ext cx="688291" cy="150785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5" idx="0"/>
            <a:endCxn id="10" idx="4"/>
          </p:cNvCxnSpPr>
          <p:nvPr/>
        </p:nvCxnSpPr>
        <p:spPr>
          <a:xfrm flipH="1" flipV="1">
            <a:off x="4484511" y="3345826"/>
            <a:ext cx="533648" cy="150586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464716" y="481782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8" name="椭圆 17"/>
          <p:cNvSpPr/>
          <p:nvPr/>
        </p:nvSpPr>
        <p:spPr>
          <a:xfrm>
            <a:off x="9787382" y="481782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9" name="椭圆 18"/>
          <p:cNvSpPr/>
          <p:nvPr/>
        </p:nvSpPr>
        <p:spPr>
          <a:xfrm>
            <a:off x="9110049" y="481782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0" name="椭圆 19"/>
          <p:cNvSpPr/>
          <p:nvPr/>
        </p:nvSpPr>
        <p:spPr>
          <a:xfrm>
            <a:off x="7721516" y="481782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1" name="椭圆 20"/>
          <p:cNvSpPr/>
          <p:nvPr/>
        </p:nvSpPr>
        <p:spPr>
          <a:xfrm>
            <a:off x="8421758" y="481781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2" name="椭圆 21"/>
          <p:cNvSpPr/>
          <p:nvPr/>
        </p:nvSpPr>
        <p:spPr>
          <a:xfrm>
            <a:off x="8421758" y="289161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3" name="椭圆 22"/>
          <p:cNvSpPr/>
          <p:nvPr/>
        </p:nvSpPr>
        <p:spPr>
          <a:xfrm>
            <a:off x="9787382" y="289161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24" name="直线箭头连接符 23"/>
          <p:cNvCxnSpPr>
            <a:stCxn id="26" idx="0"/>
            <a:endCxn id="28" idx="4"/>
          </p:cNvCxnSpPr>
          <p:nvPr/>
        </p:nvCxnSpPr>
        <p:spPr>
          <a:xfrm flipV="1">
            <a:off x="7930692" y="3309971"/>
            <a:ext cx="700243" cy="150784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22" idx="0"/>
          </p:cNvCxnSpPr>
          <p:nvPr/>
        </p:nvCxnSpPr>
        <p:spPr>
          <a:xfrm flipV="1">
            <a:off x="9319225" y="3289055"/>
            <a:ext cx="648944" cy="152876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7" idx="0"/>
            <a:endCxn id="28" idx="4"/>
          </p:cNvCxnSpPr>
          <p:nvPr/>
        </p:nvCxnSpPr>
        <p:spPr>
          <a:xfrm flipV="1">
            <a:off x="8630935" y="3309971"/>
            <a:ext cx="0" cy="150784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9968169" y="3309971"/>
            <a:ext cx="0" cy="150784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22" idx="0"/>
            <a:endCxn id="28" idx="4"/>
          </p:cNvCxnSpPr>
          <p:nvPr/>
        </p:nvCxnSpPr>
        <p:spPr>
          <a:xfrm flipH="1" flipV="1">
            <a:off x="8630935" y="3309971"/>
            <a:ext cx="688291" cy="150785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 flipV="1">
            <a:off x="9985600" y="3309969"/>
            <a:ext cx="688291" cy="150785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直线箭头连接符 310"/>
          <p:cNvCxnSpPr>
            <a:stCxn id="6" idx="0"/>
            <a:endCxn id="10" idx="4"/>
          </p:cNvCxnSpPr>
          <p:nvPr/>
        </p:nvCxnSpPr>
        <p:spPr>
          <a:xfrm flipV="1">
            <a:off x="4340826" y="3345826"/>
            <a:ext cx="143685" cy="1505863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椭圆 318"/>
          <p:cNvSpPr/>
          <p:nvPr/>
        </p:nvSpPr>
        <p:spPr>
          <a:xfrm>
            <a:off x="5119672" y="292548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320" name="直线箭头连接符 319"/>
          <p:cNvCxnSpPr>
            <a:stCxn id="6" idx="0"/>
            <a:endCxn id="319" idx="4"/>
          </p:cNvCxnSpPr>
          <p:nvPr/>
        </p:nvCxnSpPr>
        <p:spPr>
          <a:xfrm flipV="1">
            <a:off x="4340826" y="3343832"/>
            <a:ext cx="988023" cy="150785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直线箭头连接符 320"/>
          <p:cNvCxnSpPr>
            <a:stCxn id="4" idx="0"/>
            <a:endCxn id="319" idx="4"/>
          </p:cNvCxnSpPr>
          <p:nvPr/>
        </p:nvCxnSpPr>
        <p:spPr>
          <a:xfrm flipH="1" flipV="1">
            <a:off x="5328849" y="3343832"/>
            <a:ext cx="366644" cy="15078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直线箭头连接符 321"/>
          <p:cNvCxnSpPr>
            <a:stCxn id="5" idx="0"/>
            <a:endCxn id="319" idx="4"/>
          </p:cNvCxnSpPr>
          <p:nvPr/>
        </p:nvCxnSpPr>
        <p:spPr>
          <a:xfrm flipV="1">
            <a:off x="5018160" y="3343832"/>
            <a:ext cx="310689" cy="150785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左大括号 328"/>
          <p:cNvSpPr/>
          <p:nvPr/>
        </p:nvSpPr>
        <p:spPr>
          <a:xfrm rot="16200000">
            <a:off x="3056064" y="5228602"/>
            <a:ext cx="455421" cy="737517"/>
          </a:xfrm>
          <a:prstGeom prst="leftBrace">
            <a:avLst>
              <a:gd name="adj1" fmla="val 2561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0" name="文本框 329"/>
          <p:cNvSpPr txBox="1"/>
          <p:nvPr/>
        </p:nvSpPr>
        <p:spPr>
          <a:xfrm>
            <a:off x="2780569" y="5924682"/>
            <a:ext cx="143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stride </a:t>
            </a:r>
            <a:r>
              <a:rPr kumimoji="1" lang="zh-CN" altLang="en-US" sz="2400" dirty="0"/>
              <a:t>＝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331" name="左大括号 330"/>
          <p:cNvSpPr/>
          <p:nvPr/>
        </p:nvSpPr>
        <p:spPr>
          <a:xfrm rot="16200000">
            <a:off x="8378610" y="4824874"/>
            <a:ext cx="455421" cy="1425809"/>
          </a:xfrm>
          <a:prstGeom prst="leftBrace">
            <a:avLst>
              <a:gd name="adj1" fmla="val 2561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2" name="文本框 331"/>
          <p:cNvSpPr txBox="1"/>
          <p:nvPr/>
        </p:nvSpPr>
        <p:spPr>
          <a:xfrm>
            <a:off x="8078086" y="5888830"/>
            <a:ext cx="244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</a:t>
            </a:r>
            <a:r>
              <a:rPr kumimoji="1" lang="en-US" altLang="zh-CN" sz="2400" dirty="0"/>
              <a:t>tride </a:t>
            </a:r>
            <a:r>
              <a:rPr kumimoji="1" lang="zh-CN" altLang="en-US" sz="2400" dirty="0"/>
              <a:t>＝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4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Padding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780529" y="4781669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7010316" y="4761757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6166056" y="477754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5339892" y="476701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5339892" y="2840818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6171868" y="284280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2" name="直线箭头连接符 11"/>
          <p:cNvCxnSpPr>
            <a:stCxn id="10" idx="0"/>
            <a:endCxn id="12" idx="4"/>
          </p:cNvCxnSpPr>
          <p:nvPr/>
        </p:nvCxnSpPr>
        <p:spPr>
          <a:xfrm flipV="1">
            <a:off x="5549068" y="3261159"/>
            <a:ext cx="831976" cy="150585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endCxn id="17" idx="4"/>
          </p:cNvCxnSpPr>
          <p:nvPr/>
        </p:nvCxnSpPr>
        <p:spPr>
          <a:xfrm flipV="1">
            <a:off x="5549068" y="3259171"/>
            <a:ext cx="0" cy="150784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016205" y="284081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8" name="直线箭头连接符 17"/>
          <p:cNvCxnSpPr>
            <a:stCxn id="6" idx="0"/>
          </p:cNvCxnSpPr>
          <p:nvPr/>
        </p:nvCxnSpPr>
        <p:spPr>
          <a:xfrm flipV="1">
            <a:off x="6375232" y="3259166"/>
            <a:ext cx="850149" cy="151838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5" idx="0"/>
            <a:endCxn id="10" idx="4"/>
          </p:cNvCxnSpPr>
          <p:nvPr/>
        </p:nvCxnSpPr>
        <p:spPr>
          <a:xfrm flipH="1" flipV="1">
            <a:off x="6381044" y="3261159"/>
            <a:ext cx="838448" cy="150059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 flipV="1">
            <a:off x="7213059" y="3225600"/>
            <a:ext cx="10956" cy="1505859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59030" y="284081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4" name="椭圆 23"/>
          <p:cNvSpPr/>
          <p:nvPr/>
        </p:nvSpPr>
        <p:spPr>
          <a:xfrm>
            <a:off x="4483765" y="284081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34" name="椭圆 33"/>
          <p:cNvSpPr/>
          <p:nvPr/>
        </p:nvSpPr>
        <p:spPr>
          <a:xfrm>
            <a:off x="4472805" y="475200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3" name="直线箭头连接符 112"/>
          <p:cNvCxnSpPr>
            <a:endCxn id="113" idx="4"/>
          </p:cNvCxnSpPr>
          <p:nvPr/>
        </p:nvCxnSpPr>
        <p:spPr>
          <a:xfrm flipV="1">
            <a:off x="4670441" y="3259165"/>
            <a:ext cx="831976" cy="150585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/>
          <p:cNvCxnSpPr>
            <a:stCxn id="6" idx="0"/>
          </p:cNvCxnSpPr>
          <p:nvPr/>
        </p:nvCxnSpPr>
        <p:spPr>
          <a:xfrm flipH="1" flipV="1">
            <a:off x="5584509" y="3244147"/>
            <a:ext cx="790724" cy="153340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/>
          <p:cNvCxnSpPr/>
          <p:nvPr/>
        </p:nvCxnSpPr>
        <p:spPr>
          <a:xfrm flipH="1" flipV="1">
            <a:off x="7978176" y="3271684"/>
            <a:ext cx="750051" cy="149007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/>
          <p:cNvCxnSpPr/>
          <p:nvPr/>
        </p:nvCxnSpPr>
        <p:spPr>
          <a:xfrm flipV="1">
            <a:off x="6370165" y="3280575"/>
            <a:ext cx="0" cy="150784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/>
          <p:cNvCxnSpPr/>
          <p:nvPr/>
        </p:nvCxnSpPr>
        <p:spPr>
          <a:xfrm flipH="1" flipV="1">
            <a:off x="7972699" y="3244147"/>
            <a:ext cx="10956" cy="1505859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/>
          <p:cNvCxnSpPr/>
          <p:nvPr/>
        </p:nvCxnSpPr>
        <p:spPr>
          <a:xfrm flipH="1" flipV="1">
            <a:off x="4670529" y="3219160"/>
            <a:ext cx="10956" cy="1505859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/>
          <p:cNvCxnSpPr>
            <a:stCxn id="8" idx="0"/>
          </p:cNvCxnSpPr>
          <p:nvPr/>
        </p:nvCxnSpPr>
        <p:spPr>
          <a:xfrm flipH="1" flipV="1">
            <a:off x="4702132" y="3259166"/>
            <a:ext cx="846937" cy="150785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3653132" y="4753146"/>
            <a:ext cx="418353" cy="41835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32" name="椭圆 131"/>
          <p:cNvSpPr/>
          <p:nvPr/>
        </p:nvSpPr>
        <p:spPr>
          <a:xfrm>
            <a:off x="8519050" y="4794494"/>
            <a:ext cx="418353" cy="41835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33" name="直线箭头连接符 132"/>
          <p:cNvCxnSpPr/>
          <p:nvPr/>
        </p:nvCxnSpPr>
        <p:spPr>
          <a:xfrm flipH="1" flipV="1">
            <a:off x="7249736" y="3289461"/>
            <a:ext cx="750051" cy="149007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/>
          <p:cNvCxnSpPr>
            <a:endCxn id="23" idx="4"/>
          </p:cNvCxnSpPr>
          <p:nvPr/>
        </p:nvCxnSpPr>
        <p:spPr>
          <a:xfrm flipV="1">
            <a:off x="7238081" y="3259165"/>
            <a:ext cx="730127" cy="148481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/>
          <p:cNvCxnSpPr>
            <a:endCxn id="136" idx="4"/>
          </p:cNvCxnSpPr>
          <p:nvPr/>
        </p:nvCxnSpPr>
        <p:spPr>
          <a:xfrm flipV="1">
            <a:off x="3841828" y="3243583"/>
            <a:ext cx="831976" cy="150585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AutoShape 2" descr="data:image/png;base64,iVBORw0KGgoAAAANSUhEUgAACYwAAAMCCAYAAADA3xCOAAAMFmlDQ1BJQ0MgUHJvZmlsZQAASImVlwdUk8kWx+crKYSEFoiAlNA70qv0XgSkg42QBAglhEBQsSOLCq4FFVGs6CqIgmsBZFERu7II2OsDEZWVdbFgQ+VNEkCf+/a88+ac+fLLnXvv/Ge+me/MACBvxxIIMlEFALL4ecLIAG9mfEIik9QLECALVAATmLPYuQKviIhQ8I/l3S3oDct1C3Guf/b7r0WRw81lA4BEQE7m5LKzIB8DAFdnC4R5ABA6oV1vbp5AzG8hKwuhQACIZDGnSllDzMlStpL4REf6QPYFgExlsYSpAMiJ8zPz2akwj5wAshWfw+ND3gXZnZ3G4kDugWyelZUNWZ4K2Tj5uzyp/5EzeSIni5U6wdKxSArZl5cryGTN/z+n43+XrEzReB+6sFLThIGR4jHDeavOyA4RM9SOtPCTw8IhK0G+xONI/MV8L00UGDPmP8jO9YFzBhgAoIDD8g2BDOcSZYgyYrzG2IYllMRCfzSMlxcUPcbJwuzIsfxoPjfXL2qc07hBoWM5V/Izw8Z5RwrPPwgyXGnosYK06DipTvRcPi82DLIc5M7cjKiQMf9HBWk+YeM+QlGkWLM+5LcpQv9IqQ+mmpU7Pi7Mks2SaFCF7JmXFh0ojcXiubnxoePaOFxfP6kGjMPlx4xpxuDq8o4ciy0WZEaM+WM7uJkBkdJ5xg7n5keNx3bnwQUmnQfscTorOEKqH3snyIuIlmrDcRAKfIAv3EEiWJNBNkgHvI7BxkH4T9riD1hACFIBF1iMWcYj4iQtfPiMAgXgT0hckDsR5y1p5YJ8aP8yYZU+LUCKpDVfEpEBnkLOwtVxd9wVD4VPT1htcCfceTyOKT/eK9GP6EsMJPoTTSZ0sKHqTFiFgPd327dIwlNCF+Ex4Sahh3AXhMBWLhyzWCF/YmSx4Ikky9j/ObxC4Q/KmWAa6IFx/mOjS4bRA+M+uCFUbY97425QP9SOM3B1YIHbwZF44R5wbPbQ+r1C0YSKb3P5Y39ifd+PccwuZypnP6YieUK/z4TXj1l8vpsjDvwN+dETW4kdxS5iZ7DLWAvWCJjYaawJa8dOinliJTyRrITx3iIl2jJgHt64j1Wt1YDV57/1zhpTIJS8b5DHnZcn3hA+2YL5Ql5qWh7TC36RucwgPtvSnGljZe0IgPj7Lv18vGFIvtsI48o3W04rAM4l0Jj6zcbSA+DEUwDo777Z9F7D7bUOgJOdbJEwX2rDxQ8CoAB5uDPUgBbQA8ZwTDbAAbgCT+AHgkE4iAYJYDac9TSQBVXPBQvBMlAMSsE6sAlsBTvBHlANDoEjoBG0gDPgArgKOsFNcB+ujX7wAgyBd2AEQRASQkPoiBqijRggZogN4oS4I35IKBKJJCBJSCrCR0TIQmQ5UoqUIVuR3UgN8ityAjmDXEa6kLtILzKAvEY+oRhKRZVRTdQQnYI6oV5oCBqNzkJT0Ry0AC1C16AVaBV6EG1Az6BX0ZtoD/oCHcYAJosxMB3MAnPCfLBwLBFLwYTYYqwEK8eqsDqsGb7r61gPNoh9xIk4HWfiFnB9BuIxOBvPwRfjq/GteDXegJ/Dr+O9+BD+lUAjaBDMCC6EIEI8IZUwl1BMKCfsIxwnnIc7qp/wjkgkMohGREe4NxOI6cQFxNXE7cR6Yiuxi9hHHCaRSGokM5IbKZzEIuWRiklbSAdJp0ndpH7SB7IsWZtsQ/YnJ5L55EJyOfkA+RS5m/yMPCKjIGMg4yITLsORmS+zVmavTLPMNZl+mRGKIsWI4kaJpqRTllEqKHWU85QHlDeysrK6ss6y02V5sktlK2QPy16S7ZX9SFWimlJ9qDOpIuoa6n5qK/Uu9Q2NRjOkedISaXm0NbQa2lnaI9oHObqcpVyQHEduiVylXINct9xLeRl5A3kv+dnyBfLl8kflr8kPKsgoGCr4KLAUFitUKpxQuK0wrEhXtFYMV8xSXK14QPGy4nMlkpKhkp8SR6lIaY/SWaU+OkbXo/vQ2fTl9L308/R+ZaKykXKQcrpyqfIh5Q7lIRUlFTuVWJV5KpUqJ1V6GBjDkBHEyGSsZRxh3GJ8mqQ5yWsSd9KqSXWTuie9V52s6qnKVS1RrVe9qfpJjanmp5ahtl6tUe2hOq5uqj5dfa76DvXz6oOTlSe7TmZPLpl8ZPI9DVTDVCNSY4HGHo12jWFNLc0ATYHmFs2zmoNaDC1PrXStjVqntAa06dru2jztjdqntf9gqjC9mJnMCuY55pCOhk6gjkhnt06HzoiukW6MbqFuve5DPYqek16K3ka9Nr0hfW39afoL9Wv17xnIGDgZpBlsNrho8N7QyDDOcIVho+FzI1WjIKMCo1qjB8Y0Yw/jHOMq4xsmRBMnkwyT7SadpqipvWmaaaXpNTPUzMGMZ7bdrMucYO5szjevMr9tQbXwssi3qLXotWRYhloWWjZavpyiPyVxyvopF6d8tbK3yrTaa3XfWsk62LrQutn6tY2pDdum0uaGLc3W33aJbZPtKzszO67dDrs79nT7afYr7Nvsvzg4Oggd6hwGHPUdkxy3Od52UnaKcFrtdMmZ4OztvMS5xfmji4NLnssRl79cLVwzXA+4Pp9qNJU7de/UPjddN5bbbrced6Z7kvsu9x4PHQ+WR5XHY089T47nPs9nXiZe6V4HvV56W3kLvY97v/dx8Vnk0+qL+Qb4lvh2+Cn5xfht9Xvkr+uf6l/rPxRgH7AgoDWQEBgSuD7wdpBmEDuoJmgo2DF4UfC5EGpIVMjWkMehpqHC0OZp6LTgaRumPQgzCOOHNYaD8KDwDeEPI4wiciJ+m06cHjG9cvrTSOvIhZEXo+hRc6IORL2L9o5eG30/xjhGFNMWKx87M7Ym9n2cb1xZXE/8lPhF8VcT1BN4CU2JpMTYxH2JwzP8Zmya0T/TfmbxzFuzjGbNm3V5tvrszNkn58jPYc05mkRIiks6kPSZFc6qYg0nByVvSx5i+7A3s19wPDkbOQNcN24Z91mKW0pZyvNUt9QNqQNpHmnlaYM8H95W3qv0wPSd6e8zwjP2Z4xmxmXWZ5GzkrJO8JX4Gfxz2VrZ87K7BGaCYkFPjkvOppwhYYhwXy6SOyu3KU8ZHnXaRcain0S9+e75lfkf5sbOPTpPcR5/Xvt80/mr5j8r8C/4ZQG+gL2gbaHOwmULexd5Ldq9GFmcvLhtid6SoiX9SwOWVi+jLMtY9nuhVWFZ4dvlccubizSLlhb1/RTwU22xXLGw+PYK1xU7V+IreSs7Vtmu2rLqawmn5EqpVWl56efV7NVXfrb+ueLn0TUpazrWOqzdsY64jr/u1nqP9dVlimUFZX0bpm1o2MjcWLLx7aY5my6X25Xv3EzZLNrcUxFa0bRFf8u6LZ+3pm29WeldWb9NY9uqbe+3c7Z37/DcUbdTc2fpzk+7eLvu7A7Y3VBlWFW+h7gnf8/TvbF7L/7i9EvNPvV9pfu+7Ofv76mOrD5X41hTc0DjwNpatFZUO3Bw5sHOQ76Hmuos6nbXM+pLD4PDosN//Jr0660jIUfajjodrTtmcGzbcfrxkgakYX7DUGNaY09TQlPXieATbc2uzcd/s/xtf4tOS+VJlZNrT1FOFZ0aPV1werhV0Dp4JvVMX9uctvtn48/eODf9XMf5kPOXLvhfOHvR6+LpS26XWi67XD5xxelK41WHqw3t9u3Hf7f//XiHQ0fDNcdrTZ3Onc1dU7tOdXt0n7nue/3CjaAbV2+G3ey6FXPrzu2Zt3vucO48v5t599W9/Hsj95c+IDwoeajwsPyRxqOqf5n8q77Hoedkr29v++Oox/f72H0vnuQ++dxf9JT2tPyZ9rOa5zbPWwb8Bzr/mPFH/wvBi5HB4j8V/9z20vjlsb88/2ofih/qfyV8Nfp69Ru1N/vf2r1tG44YfvQu693I+5IPah+qPzp9vPgp7tOzkbmfSZ8rvph8af4a8vXBaNboqIAlZEmOAhisaEoKAK/3A0BLgGcHeI+jyEnvX5KCSO+MEgL/xNI7mqQ4ALDfE4CYpQCEwjPKDlgNIFPhr/j4He0JUFvbiTpWclNsbaS5qPAWQ/gwOvpGEwBSMwBfhKOjI9tHR7/shWLvAtCaI733iQsRnvF3mYrp2lS1peCH8m/xF2tRbCnUwgAAAAlwSFlzAAAWJQAAFiUBSVIk8AAAQABJREFUeAHs3emzblWB3/FH5nkQRJnnUQFlEhFFu0nHtrvsdPImValUpfI/5VXnTVJJVZu2O3FCbQdEZVJmFBBBQARBUJB5EvN81nVdH47n3ntALl4431W173Puc/az91qftfbz7HP276z9rt8ty6KSQAIJJJBAAgkkkEACCSSQQAIJJJBAAgkkkEACCSSQQAIJJJBAAgkkkEACCSTwjhfY7R3fwhqYQAIJJJBAAgkkkEACCSSQQAIJJJBAAgkkkEACCSSQQAIJJJBAAgkkkEACCSQwBAqMNRA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lBgbJN0dM1MIIEEEkgggQQSSCCBBBJIIIEEEkgggQQSSCCBBBJIIIEEEkgggQQSSCCBBAqMNQYSSCCBBBJIIIEEEkgggQQSSCCBBBJIIIEEEkgggQQSSCCBBBJIIIEEEkgggU0iUGBsk3R0zUwggQQSSCCBBBJIIIEEEkgggQQSSCCBBBJIIIEEEkgggQQSSCCBBBJIIIEECow1BhJIIIEEEkgggQQSSCCBBBJIIIEEEkgggQQSSCCBBBJIIIEEEkgggQQSSCCBTSJQYGyTdHTNTCCBBBJIIIEEEkgggQQSSCCBBBJIIIEEEkgggQQSSCCBBBJIIIEEEkgggQQKjDUGEkgggQQSSCCBBBJIIIEEEkgggQQSSCCBBBJIIIEEEkgggQQSSCCBBBJIIIFNIrDHJmlnzUwggQQSSCCBBBJIIIEENiTw3HPPLX7zm98snnzyycUTTzyxeOSRRxYPPvjgwvOr5fDDD1+ccsopi2OOOWbx7ncftjjwwAMWe+yxx2K33db/u5zf/va3i2eeeWZs2zYfffTRxS9+8YvFr371q7HZPffcc2zL9mz70EMPXW7zwMV+++23utud8vXvfve7xauvvjraq60///nPR5s5KIcccsho6/HHH79473vfuzj44IN3Sj3a6K4r8NJLLy1efPHFxU033bT4/ve/vzjjjDMW55577hin+++//zbH/WzR888/P8b+Y489tnj44YcXv/zlLxePP/744oUXXhirGFPHHnvs4uijjx6L8b+942lud+2j48xxa3nqqafGYkw/9NBDa1fd+v8TTzxxjG/H27777juOO/XZ1rG89YU7+EJduNn/D37wgwUDZieddNLigAMOWOy9997rbsGx6L3i6aefHkacbMP7hfKud71rvEd4nzjiiCPGMcnr3e9+97rbeyue1M5f//rXo2/vuOOOxbPPPrv4yEc+sjjrrLOG47Ys5/uO/vKeaPGeqM2zGBPGhjZaDjrooPEetK1tztf1mEACCSSQQAIJJJBAAgkkkEACCSSQQALbFigwtm2bvpNAAgkkkEACCSSQQAKbUEBQQ7jkvvvuG8vNN9+8uPrqqxeCLqtFEOJTn/rU4uKLL16cfvrpi7322nO7wYhXXnllhNAeeOCBxS233LKwXcuPf/zjsVmhGwGLub3TTjttBEPeqsCYcIs23njjjYtrrrlmtPlnP/vZqNsJJ5yw+Ou//uvFZZddtthnn30KjK0OhE3ytbCYAOE3v/nNxX/7b/9t8ZnPfGYECYV2NjJGBYgExX70ox+N8NQPf/jDMfaFjJTjjjtucckll4xjYMs2912O/31fd2hLAMk4/ulP710GHx9aON6M5+uvv36bPXX55ZcvPv3pT4/g1WGHHTbCScJjf2ogaYZE77zzzsX/+B//YwSh/ut//a8j8CQMt63AmNexFtz0/uD13oMcm8ruu+8+AntCe+ecc84IoZ188skjTCVM9ucoxodAmzp+9rOfHUFb4Tvvjdurk7CqcNg999yzuPXWWxe333774q677hrLbIf3RGNDG4XtjJU3o3/m9ntMIIEEEkgggQQSSCCBBBJIIIEEEkhgMwoUGNuMvV6bE0gggQQSSCCBBBJI4I8EzGwjICWcIcwi3GKmG6GNX//6ia0zIc0XCpUJogg7mFHn9GV44/3LENkxxxy9DI/tPUId1hX+MIuS7V111VWLG264YfHwQw8vHnr4oRGwmDMsCbrcfffdYxYngYkjjzxyBLQEJQQvBLV2VlEH7bB/MyEJbvj/rJuwm4CLOvypIZqd1Ya2u3ME9L0x/JOf/GSMcwEm4a+XX355zEpnr0I/2yrWNXuUY8rx4vVztqwnnnhy6xgT8rrtttvGds0M9thj5y4+8IEPjONgW9v2vOPGPmbAyraNYwEkzwmk3X///Vv3s962rC+EZeYq4TdBLPs2o54Z/wS7Xs+4Vydu3lME5BzzwlScPO9xPbP5fbMbCk4JX/30pz9d3HvvveO9aR6P6uL955WXXxnvUep/6aWXjmDWoYe+exkcO2S7Ia31DN7oc9ojZMv4yiuvHME2deZp3GyrMNLP3mOF4b773e+O90jvk8bCbKvXC+8q2mkWNW3da6+9xte9Jw2a/kkggQQSSCCBBBJIIIEEEkgggQQSSOB1CxQYe91kvSCBBBJIIIEEEkgggQTeiQKCCtdee+3ie9/73ggwCJoIcAg9rBd8EGoQhBEwc7u0Cy64YLHv72ffOvjg3V8TGBOMEHr46le/urjiiq8sQy5btik0MYsAjmCI4IVAiFvWuU2lGXqEJHZmYMztNgVaBNUExoR7VtusPkJrwjSCY5XNIyAQ5FaKgl5f//rXR3BsdWzsSMJtFc3ydd111y3+6Z/+aYxvrzf2V8e/cJfA2LwtoRDSe97znh0GxmxLwErY0/HrdpmOSceS7c9jeHv1tK46mgnLcv75548Zssz453asxvz83va2M79nv3PGLfUxu5lg1I5uGamu3ge0x+yDX/va10a4zi1sV81tf97S864f3zXea/ST28W6Te4hhxz8lgXG1Nf7oECh8SE0pi5u87m9og1eJ1wmSGtsrDcubENo1/uT9yH9YD3vi0Jj25qlbXv77nsJJJBAAgkkkEACCSSQQAIJJJBAAgkksFj0m/5GQQIJJJBAAgkkkEACCWxqAUEVYQ6zapkBSTjh4IMPHjMLCWAceuih4/ZnwlvKDKAIwgi3CJbZhpDK+973vrHO2WefvTjqqKPG18I2QhG+7+sjj3zf4oTlLR59320oBbGUGXyZM32ZQUhdzF5mxqMdhU3GRt7gP/Yt4GJWH4vb8rnVndmV1O/oo49enHfeeeP/gmyVd7aAMf7MM08vx/VTY+wav0JPgoTCS8I+Oyq2YT3rCz8JdLmN4Ac/+MExc5djTNjHTFSKgNgMYTqehBeFJ409M3+tDQYZs4KOjkHHraCjegp+Wvfcc88doUv7FPqyv20Vx7D3AMFOx7XAk1nBHBPq5fhzi1jH6/aCY9a3DeEmdTFLmMCYsKjt7OgYnu8Bjn1e7A4//PBxK0YzDh5xxBGjCWztx+L9gZXXCNw5PoW1hKt2ZtFW71X66Kabbhpegnee30gxNpiz0e8vvfTSMBYE01+WWXxfQM6+rK+/fr5srz613hxDc/0eE0gggQQSSCCBBBJIIIEEEkgggQQSSGDHAgXGdmzUGgkkkEACCSSQQAIJJPAOFhA+MHuS0IPgiWDYSSedtBD6EpI6+eRTFscdd+yYXQuDUIdZddz67pZbbhkzJ7mdmhl2zHgjUCLcMQNjQi2+JzAm6CF4cvnlly8uvvjiETCbIRKBiRks++d//uett+0TOrGO1+2sol7aZPG1kM7f/d3fjVu/CY8deOAB4zabZloqnLGzemHX2a4x4HaRxrgZ977zne+MsI7AjjDVRgJj1rGu0NO8JaPAk1s9fvKTnxzHmCCYY0axntCmWcK++c1vjmPS8eBYNObWC4yZics6ZuL60he/tHj5lZfH9i688MJx7DoGjWXb2N6MV251KHQlpKXNjlXvB+okgOaWl8KgZvnb3gx7AqFeI7hl1iyPZi4TjNqImfcWs24Jilq8N73//e8fx6E2CcEp1lNP2/7sZz876jv9hFH1384uTObMcV/4whcWN9140+KFF1/Y8G5nYMyYEhDUx8KE/+7f/bvRX/rMe6niPZDlN77xjdFuob6Hlj5HLvvEbUMrCSSQQAIJJJBAAgkkkEACCSSQQAIJJPD6BQqMvX6zXpFAAgkkkEACCSSQQALvAAGhC8s999wzbqXm0WxEbunmVnRmFTrppBOXs/q8dwS2ZrBFGMPrBBze9a7dxqPnzK4jwCJsIvhw5JFHLWdGOnAEzYS9BE0EHbzurLPOGqEIM+S4zaNim7YjJCGsIlwzX7N21h7BLgEzMz4JUhy+vHXfscvZwATVzIq2vVDLatfN21AKzAm1/ehHPxptEHxxC0H1FZQRyuAxZ1Bb3caf+rWgDjMzmVnswyJko35mFjLDkL5hMkNA3Fg+99yzy3V/PYIkwkPqrAgjWddyzDFHL2deOnDdqnIUzDFb0rzNnzAMA4WlWeaE9tia8cm2Z7/pM+uaQcpsT5ZTTz11LF5rpidji7F+U+atFrXH17Y1w4Zjhd//o27qYiYpQSIOTOxLMeOV18/l4IMPWT63ZVu/38TrehDisR8WZuy68cYbx76198wzz1ycesqpi3vuvWeMlR1t2Ex1jgeBK8EiTo4D2xFq0i8CWPpQ8Wj/ntMeRWiT/ertWG3HsWLbxr96qu8hhx4yxqlgmFCa8crb4hgxnhXHl5nzLPajP7maQU1YVJ+oi+cFmYwp6x133HGj/gJoa8NrQqHGq+CZcJwQlDHhVrXGsvo5vnZUXlkG3oxFs6app/EmMPbhD394vF+wUOb7hHHzoQ99aATdhPMcSxdddNHY9wyomZHL+PMa7dOOk08++Y/aoL5MhebUVRuFtrynCI3ONjP52c8eWI7nu0fAz/bNanb+BeePfjFehdl2VPQhM8E4x7bbgArE6TveM0hrO+rr+ODifVY7vO6EE08YocQd7avvJ5BAAgkkkEACCSSQQAIJJJBAAgkkkMAfCxQY+2OTnkkggQQSSCCBBBJIIIFNICCwICQhyPPlL395BDQEPIQz/uZv/mYESgQyZuhnkghyCJQIUWy5JdqW0JfZya688tsjNCJkIriyxx67j3XMVCb8Yp9eL3wh9ODrWWxTUMLzJywDNYIpgjLqKAyyWuat7771rW8t/uEf/mHcPvLjH//4CIuo10YDY8Ihn//850foxtfCQoI+Qk6f//wXFmZOE6wRQhFOerMDY0Isblf4j//4jyMgov2CI/rgrrvuXIZ4vj9mcRP40TdukynMJ1imjXyefPI3IxBjRqcrrrhia1iFoXpfcsklo+7bCozx1XZhOXUR+BJyEtxR7EsAzK3yhHPOPvucZV2O2RoYs45Al9d86UtfWvyv//W/xixJf//3fz9eqz/V6//8n/8zbqFofe3QRgEZi3CS9hgDq0VfCBsJXAn9mNHOLQ7tSxEo8npjyzYFa/bY471bZ+1a3dZGvtYfjz76yNLijsW//uu/jnoLP2q3fel/x4qQ0I7KvF3kvLWq4NFJJ580LPUz19XbJgodcdZvH/vYx8fm99tvn+XxsNdr1lPHGfITrDRG9aGg51/8xV8sPvrRj46xInCkT81OdeWVV45Z0mzUMXfZZZctHC/CSfvss+8Inpkli6XZzxy7jlEzq33xi18cfa3t+nI1PDUN9L9j3nuA9dWHmT7hNkJ+Tz+z+O2rv50vWffx5ZdfGeNOgM3+BTX1rXG8ekxrg1sxMvPewvrqq68ei7EhtOW9RjFm/t//+38jjGf9T3ziEyMENgNgsyLaYJx9+9vfXvzf//t/x/uW90H7dpzN9R0XjkszzwkU2s/HPvaxMfb0i/17XBtynfuZjzOcaHywZWWs6ce1xwFD7oJoQnneD339+GOP/9F749x+jwkkkEACCSSQQAIJJJBAAgkkkEACCSSwfYECY9v36bsJJJBAAgkkkEACCSTwDhUQ6hB+sJg1R6BFKEhgwSxDZlUSaFkNdU0Kzwk1zJCXWZM8Z6Ycj2Y3Eibbe+8tYReBC8v2iuCF2wA+9NDPx0xXZvsxw4/Alrqslt/97tURADHTlFl3BL2ERAQ1BGo2Wsy+JCjCQPDKNhR1efnl3yy39eoI9lhnzo610W1vdL3ZD68u96nuAnz2L7hl9ihBHKESARR10CfCMwJkQiSCVMIy1hVkMmuRIpAy1xUe0lceZz8I2Qi3mLFI8EW4yOvNXMRzzuIlJGRb/m/b9y9njxJK8rwQnZmPfF+IhZP+sF2Bljlbl9mrPDdDNEIvW/r7idHXZpESXjJm1NP29OVo2zVXL+5ezubkloMCPfZvu4pAmeL/njcOBeqMY+1cDRmNFTfwz+677zH63NjTTsEnQZ453gW91jsm1m5aW9XLsaWenI5835YZ8NaGxbxWX1nHwnVbhYvx8JN7fjKsWZmxT9hMPU9YBs7sk5V+FSozlvSLou5CZPpLMMtiZi7HgGKMmIVLiE+fc9cW23F824/68ZgO6m48eN8QOvM9bt5TfG3Wuz332nPx2xe2HxhTJwFBATPbFJQSDJtjdlTw9//M/R966LvHe4Q6qadj2Dj0fc+ZlUx7HEdm8hPW8/4kFOd79mO/fITLHA9M7df+OcywmF0bU4Jntul5oVohT9vVL+z33GPPrWN9tc6+dozP9x0z+jkuhGO9z6mP/l9b7NPieHfcO061h5M2q692VBJIIIEEEkgggQQSSCCBBBJIIIEEEkhg4wIFxjZu1ZoJJJBAAgkkkEACCSTwDhIQVBLOEAoR3hEUEdwRODnggP1HAGEGQrbXbOEJ4RrhCsEJrxFs8LzQxkaLOjzyyC9GuEVoQxhCIEOATd3e6eXlZWhFiMvt8IR95i0y9c8M9wijcPJ/s2kJmQj/mNlLiESfziKsdOutt47/msFIfwijzPCNUI3vX3vttWNmKKEh4RNhFvuYxb70hbFy1513Ld592JbwmeCKgNB6fWPbAmMCOIJs/i/oNIuQzLwdn4CcNrpFoyCV+qnD08sZqQR8PvdPnxtj4pXl7FMvvvTia7bjdcJnwmLaZvwKNRmL6vV6A2PGrgCQ8I+wmNmtjG3W2mMmto0WlvpAWIqnts16CVe90SJ8ZnzcecedI+SlvmZrMzOYkJPgkH41O5jAmK9nsM4+BZYcX8JNlrGtpbN+ti1uAkz613PCSAKJZtSyfTOTCVHpp/n+YBY0YT9BLP1orDHz/ddjZn/GmfGhHvpBnbZX3IJUfYTD7E9bHSfGgfePE5bvZxdffPG43aR2WFc9jRf1NEZefPGFYeF2mkzsV/hQiNEsZ6vjSD/y8VpBViEv6xvfM3C6vfryd5yqo8CYY8tztqEN2yv2KYSn/4Qp1VV7jS9tn/2xvW30vQQSSCCBBBJIIIEEEkgggQQSSCCBBBLYIlBgrJGQQAIJJJBAAgkkkEACm1JAwEGYRXhBYGG/fbcEL4RC9ljOkLPR8IFQmFCHAInXep1AzI7CYkJBwhIWwQkzGQmKWLzWbd7MmGRGI6GM1SKgYp9uR/ef//N/HqEQYSFhitVwx+pr1vtagOfSSy8d9TZjj9CVAI2giVmbzEJkHTNWCUftzGJGNSEqwRH71G5huVnmzEt8zRhlRiizIgmMCLeoozCLgI8+5ShMZQYpbRMuE3RhKczE3a0uBc70/2mnnTb81loLowh82Z/t2J796i8Bl/UCY/YtfGOMCVwdesihi8MOP2zrLEi24fUCcryF1SzCTuqpfk8++cTYl7GhzaedftroA8GkOQuT9dTNOupmm0I06mc87ihsNG3no/0I5QjYCRZpu/CjYNBqQGquv73HeXzZhuOCq/4RKuKjP9WTgSLgJGxl3/bJloc6Kfp1Bqr0mzCe7c1Qm3Fj2yx++MMfjhnBjA1j2Ni12J5FkM14U0f9z832HbfaP49ndRGaYjsDcMbBmDFsua5tKfvss/cYB16nvaz4adtGj0f7tw/HABfjiptjcVuFjTrb79yP/a+GqFgKiAlZnbAMjzFyG09j3vcUx4IZ9oQ0bc/saNrt+3OszTrYlzHKU5/x0g88Zx3muus92u+LL760DEk+O45TfcDRNux7e2X2j/dHbeTlfZRdJYEEEkgggQQSSCCBBBJIIIEEEkgggQRen0CBsdfn1doJJJBAAgkkkEACCSTwDhEQNBCeEDoQYth7GfoQ0JhBlY02U2hDgMEyAxMz5LK9bbzwwvMjJHTdddeNcJGQi/CEbfzFX/zF4m//9m+XM0Z9YISm5nbn9oQ4hCesZ1YzoRKBC0GVtevO16z36LZyn/nMZ0YwzWxW11xzzTAREPr7f//3i0s+8tFl0OeQMXuScMjOLAJEv3z0l6MNwlsXXHDBWGZgRkjIbGCCQkI+bh0p6CMw9OlPf3qEYYRYGApkmRFKiMVMRvcvZ+AyU5IgjNCRkJVglW0JyQjH+N68neNqO40Pr+fzxS9+ceuMYfYtULReMRuXOpj56q/+6q/G9u1jBmLsV7/PGbCEebTJ2BM0EoYRHFJ39T3qyKPGdvS10I/QmKJ96iac9sUvfHHxzLPPjCCWAJAA1estxq2+Vw/FcWFcv5GiHwSrFHURPtJ+Lmb9cotH9RaOUvSPWc0uvPDC0aczoDaPJaEgx6v1b7755vH6T33qU4uLLrpozAZm3D/22JawmO07nowNs2sZS+ysoz36/O6f3L248ltXLr61XJ5//rmtgTFtN+bsV8hNaFE/q7t+mYExfTD70/r6jZdFAMp+ZhhuNHA7/3jNDHqN42AZehPy2lFgzCbtRz1mP9mO9zaPim0IdQmUCoQKW37zm98cFuecc87W0JzxZywJXnreYiysLfpF8HK2U1tncG7tuuv93+tefvmlYW5sL+cFG3VhONuw3us85/ve+/Sj/rEt29BWX8+xsq3X93wCCSSQQAIJJJBAAgkkkEACCSSQQAIJ/EGgwNgfLPoqgQQSSCCBBBJIIIEENpGAAIqggUdhA2EEoQXhi9cbPJjrz8eNML7yym9HIMhsS25bJ8yhqMP9y+CGGaeEPY488n0juCH0McsMaAi0rJ0Ra66zkUf7sgiYCMLYlvYLhRzxniMWxx137AgnWWdnFyGQfffbd4R/hHuEfdzWb4ZyhIWEaVgJcZnpSJDHOmed5Vaixw8vARLBMYErs0vdv7QU9BG+mrMZCZ1YR6DLrQfN3nXKyaeMGa58z5iwKMaIcJiQkZmpjBX7FwayvfWK0JEZogTfBJbU8YRl0GsGYmxDu2xbgMq+zGKlLoJl/q8dFl8bVzOE5FEdLfqJg0fbFtA699xzxwxt+y5nzHsjxXZmPd/I6+dr1J2RR20V0hPi8pygnBmt3I6TqaJ/tc2jINwZZ5w5+lQQS/tZaZ/vGa/GpBn12Ao26ZMHHvjZCN7Zl4CakNRll102QlCCX9PQax1b9993/zIcd/3ScsvMVl6j35ja51zP80JvnNXfoj6z2K7lTynGxKuvbgl7zXHlmNjRdvWVsTD7TL28nrtiG5YTluNPIJKdsKX3HaFFpvrCODT+zCzI1PFhu2uL+qz3/Nr1tvd/Y9qizcu82NbxvaP3zz32+ENgzPZtYzUct7199r0EEkgggQQSSCCBBBJIIIEEEkgggQQSeK1AgbHXevS/BBJIIIEEEkgggQQS2KQCghCCFTN4sbMZhCWEHQRdZrjDPj1nBiXBKM8LcZl9aTUwtrPr9ufYvtCPoI6gmJCPoJD+mEUIS0CIhz4SaBEsMzPY8ccft/V53/PaEQRbBrZ4WmbIxzbtSzDGLRCFawSB9IfQjGDYauBGoOlrX/va4qqrrhqhJ+vpF/22Ghqa9fQ4b2U462d/q8EfMzQJLLl1ptnABOHMSibEY99rx+Dzy9nozKx13/33jddonxmubMPXLISj1IfTDJGt1umt/logkhF7wR7t/M53vjOCfAJK2qP9swgsCpJZT6DJ9/fc8/LRRn3GXOjPon3613HBUoBJ8Onen947Zi8TPOJh9rGPf/zjY/3VsST8xU+IzHaYK/pNOIyh/rIdY+OQ5Zgz9syyZ10BRG3aFYqxshoYUy91XDs2jXVteeaZZ0Y4ldc3vv71xa+W7kKVHHgJlZl5UFvXjsM/d3t3332PrW3VN9pofBkbI3z2565g+08ggQQSSCCBBBJIIIEEEkgggQQSSOBtJPCH376/jSpdVRNIIIEEEkgggQQSSCCBN1tA4EDY4q0KHpi9SDDDLfiEVFZnlhJcEowx65iwktCLkIuZmlaDL2+2wZ9zewJxTN773veOtrrF5mrRboEX4RhhHl9zEyAT8JkugiS+b3u+J6wl9CVcom99f27L64R/zOYmsGUmMcElAZQZuBGsuf32H44gk/oIK+1orKjXqaeeOsJM6jDrNtujnRYhJKEnIZ77l6GdXy5vRShkJQhmpisBpmOOOWbUyVgwc5agkzCP9mmb7QuMWc8Y8Twb7fxzlmkkFGZWMP2pvpbzzjtvGK6G6Kynn/SHsCSfeTtIHvpE+1lpv3EgLKc/zErmdpQP/uzB0Y9uqygwdsJyVi19sbZ4rYUlP8X+bE89Z1CKoWWv38+6N8fe2u39Of8/nT0q6rvb7n8845lxof5MhSyN+fuWY46nfhAo0y+ClG5Du3bM/jnbOPft/Xnre7TJybR1WffVcTTX7TGBBBJIIIEEEkgggQQSSCCBBBJIIIEEti9QYGz7Pn03gQQSSCCBBBJIIIEENomAIMJqUGhnN1uox2xaJy5vmygs8+KLLyxny9lyG7+bbrppzDJ27733Lm655ZYRAjrnnHNGUGZXDHK8GVbCW8I9gi0bCYBYZwboBEfWFqEfxoJAMwC0uo5gktms+H7lK19Zzm5103Jmpi2zvQnfzACO4Jjw3uspQlHCgIJO69VtbkubhcLuueeeMcuYmcbUa599/nC7ReGn2267bdy+0ff0v0WbLL4+6aSTFpdffvkIH56wDEkJjnl+e/ueddjZj2Z2E8Sb4S7jWDhSX6vj7GshyTvuuGOM++uvv3601206OQo6KcJ7Ak589etBBx082ihI9vDDv1g89NBDY5Y4M2XZB4ftFdsVPhMSEx4T0pv1We91q2Nut93+eMyt95qd/ZzxuTqjmDrutecfblE592+sMOPJh+Wtt9462us5XoJkxpLjZlcss61jRrHF70bdt7wH7L5LjPVd0aw6JZBAAgkkkEACCSSQQAIJJJBAAgkksC2BAmPbkun5BBJIIIEEEkgggQQSeEcLCKsIRsxgjVubmalIKEd47I0WoQazRNnG3P562xLgEFKxzOK1wmMCEepjpiWLYNOvfvWrEZAQMnonltX+2Ej7VsM76wWjPGcdzqtlS/+8MMJFgkkWsy09+eQTI+A1Z6Sar7cNdfM6s3yZBWtHRRDJzFcz6LSt9Web7cOYEfzR9269d8ABe43Zxz760Y+OUJPbOBoHgj4WISnrKwJtwkDCVGbWWp3dbFv73tnP77nnHiOIZbwKZJkFzexVH/zgBxdnnnnWMjD27tE3s++4Cm85bgTotNHMZMa9UJ1g0Gw7N8eNYJ3Cjsezzzw7TNibqW5bx4q+tB+vMaub0KYZ2sw2pi9m4ev9QN3MPDfDZfvtt+9yvdeOq/maN/pov3sug172IRDHxfuR94HtFW1ZDYwZ78bd2nFve56z2JfXaZvy7HLcMPQ829kn29vvn/I9+5h1nDOkvfLKlluXbm+76qyeIzC2nGFsi9meb3pfbK8OfS+BBBJIIIEEEkgggQQSSCCBBBJIIIF3ikCBsXdKT9aOBBJIIIEEEkgggQQSeF0CAiiCJUJdAhKCCII3Qhp/SmBMwEPIRbjBrEpmzNpoEYAQ/HGrwtNPP22EmQQqBIEEWwRg/H9nBzo2Wt8/53ozLPJ6Ay5b+ufXYwarr3/964sbbrhhhJGErIStzLakzO3rD4En4Zp/+Zd/WVxzzTU7vdn2Ldhz/PHHjWCUup1xxhmLn/zkJwuzbgmuWWZgzHi7+uqrx+0YBQz9/2Mf+9jW2y3u9AqvswOBIKEux4DbHaq/8Nvpp5+xPCb2H+1bHceCUtopFHbzzTePoKT2CY15ZOLYdCw4pvQLI8fDDFj+9tXfjmPD9xwrjvH1ivXN6CeAJywokOaYU1/7mcXsaGZ9M3PZz3/+8zErmu3ut9/+r1lvrv9GHzloi/cigUVhN8X7kfel7RXvM8a0R8V2tNvjqu/cBj8zvgnBeY3/v/jCi2M8PfrooyPYZ2a8VYf52jfjUZ2MDceUY1fZ0h8vbW3DtvbzyitbwnHWX/x+hjHt3FZbt7Wdnk8ggQQSSCCBBBJIIIEEEkgggQQSSCCBxaLAWKMggQQSSCCBBBJIIIEENqWAcIYwi4CGW9EJIQjbCI8IuAg1bCQ0IXQxw2ZCXQIYAmdCLUIwu+++23K7D44Qj4DE/vvvtwynHDX2uRZemMI+twReDhh1sI66CSxtCUqsfdXm/P+08mjZaBE+MluUEND9998/gjPnn3/+4rzzzntNYMw2BW/MJPXqMojklolmftpIMR4En3YU9pnjRujJOBTU0ffGgEUwyWKsCjcamycsbzn54IMPjgCTOgk1zSCVfd55550jiHPKKaeMmbNmoGYj9X4z11Fn7TFrl2NBGMstIg855LWhrLlPxwZfx+K85aTjSH95nMEw//e1ds3bQvr/XMf2toyHbY8JM4uxc7zOGePUUxjMa23P4ntmOzNe9tn7te2x/zezzPHmPUk/27/g35wFbL19Wefll18a7zlzJjJjlrf3r9VirBkr3uNuv/32MbuacKRQmvcsJsKIhxxy6Bhv2wrbrW7zjXytncaGPjY+LNqhHttrq3298MLzw8TXZqzTZ/N48VwlgQQSSCCBBBJIIIEEEkgggQQSSCCBBDYuUGBs41atmUACCSSQQAIJJJBAAu8gAaEK4YWjjz56LEILd9999wginH766SN04fuW7RUBFsEOr7322mtH8OG0005bWIQ4fv3rFxZXXnnlmDVJIEUY7S//8i/XDYzN/Qih2e6cNWg+3+OfLsBVAMjMUUI0gkwXXnjh4vLLLx/jQGBpFqEtfShctpHbA87XWXeGB42rbRUBHrM9Wef4448ft0UUDFs7Y5Lg4UknnTRmwTrnnHPGbUvdulQ7hMeEgCzz6x/+8IdjNi8BMuP8zQ43bas9q88L8rDcEpr8w0xgxvRGjqvVbb2er1kKVgpSCZGtLb6v7wXrhMb8XzjKsanO6uZ16mnGLeEqs5wde9yxI4Bn9q/ZprXb/lP/v8cee26dkU0dLfp5e+WF5exgY5aw5VjWFmEsY9oMXqvvXcaCsebWpt6njAtBSa+9fxmcVJgIch199FGjjePJN/kfx9SsowChmd3U0/HiuNleUdeHH354hClPPvnk8V5qW2uPl+1to+8lkEACCSSQQAIJJJBAAgkkkEACCSSQwBaBAmONhAQSSCCBBBJIIIEEEtiUAkIigh/zdnlCQWbYEbaYMzmZ/cY6M8QDSijDImwkhOF1P/7xj0fYQlDHTElmdxJA8fVcz+3vBITc2k44yDJDKrMDhFSsLwgkGGH7itmC1ps1aL6ux40LCAMxnjO2CZvoYzM7CTjNwJj19JeZl/SFmaYEhzZSBJHuuOOOEQATPjSOVgM8ZlPSx24xee9yu8bTCcuZw4455pgRplG/uY4gjVCMYKPtqOcMgBkfnvecMSJwY5sCjIJGxpNt/znK3ssZuVgKYXEUvnIbTceS0JXnV4sgnzazFpTyGu3kNtvr0fKHGfe2hM+0fd7i8NXfvjr6yXZ4OZZncIqXfQiBCU098MADIxzmOFUffW4dwST9Yz23x/T6OWObQNXOmn1rzz332HpLSu8XHGYQcL4XMZvvP+ppPa4vv/TycGXuvWL6WtfC/9Zbb13cvwyHGfsCiBdddNFwNlOX9hrjXnvyyacMT33F5s0us18Fxrz/6mtBtmOPPXYEbb0v6s9ZfF+/sPAe7XhwvBhH+n7271y/xwQSSCCBBBJIIIEEEkgggQQSSCCBBBLYscCb/5u/He+zNRJIIIEEEkgggQQSSCCBP7uAmW4EDcxw43aEM7QguGJWqTPPPHOEFwS7BBlmgEH4QhBHwEJ44aabblp8+9vfHmEGQZIzzjhjhHjc7k0QSbhlzmImfCK4YTYyM+QICLm1mmK71hUCESoz24/gjzoKcVjP7QkLR7y5Q4e5EJFwzgyL2YMxoK/08Y033ri44Qc3jDDTRvZupi/bFIgRzDnxxBNHX8/gkzCTbV533XWLHy6DMsIvxotxIgBjbBkjN9xwwwg22c5f//VfL84+++wRgBLkUQRnjAtj15jxWvswRjyasco4/3OUfffdZ4SfHBO/evxXY8a866+//ve32txva6Bp1k0gSNhNSIu5NmmPoJRH7fBoewJPfAXrPM/DejxeXvanENVdd901gnT8p8l8/qqrrlp8/etfH85CYrYxtyugZ/9CoPx/8IMfjFuVXnrppaMv7WNnFeEs4S1BKO9DAm233Xbb6HN97/1E8V7hdpnGkXretgyCvfLbVxbCiQJYM6xqHHivsghbffe73x1j2vvZueeeu/jwhz88DI0vY/E7V31nWGyZYXH/MWZ3RmBMG5hrqzGvDd4bvRfrL++LllkEMIXihDC9L3pv9n1ByZ1Vv7nvHhNIIIEEEkgggQQSSCCBBBJIIIEEEninChQYe6f2bO1KIIEEEkgggQQSSCCB7QoIU1iEJd7//vePkIlAghmlhBcEiAQyRpDnmKMX++27JaQjYCJk5PuCJWYVE/4R8HC7QIEHwQdhCEEVARPbOPXUU0cgRgjJfjwvLLEaGBOAEZy55ZZbxnbVT928Xphpv/22zLojAKIOZjcTThIk8X2zo1mEMXZGsV8zVwnrPPLIo8vgzvOj/mtnNdoZ+36ztrnbbltmrRIyEhISTBLOYihQNPtDX/A1I5MQ010/vmuEdJZZnREm46AP1iuzH233O9/5ztiGvjYeFGEmY0xASjCN35Zb7B05glRCg8aTsSKQqK4Ci8ac+gkEKcaiPpnBtqee+s0Yd8a08bfPPluCVmPlt/gfM1wdfPAho75HHnXkOK44apfxI+yzWrSNh/AQP/V3HJkhTNtfeeW3o49YCD85ToWm9ME+++y7dWauI454z9g+X8eBWdeEihxLtm9x/D3+2PJ2j8vxK3yl3zlbz/b0udm2BDYdT44/IaoZ6Fut95v5tf1rNxt1FxxUV5ZCU451Rb/rc7eY1M67l20SSvReITA2A3bW9X5iO9rtvco4P+uss7a+r9iW9yLb8z6mzR7ne5dt+frNfk+xPeOeqRCYtnnfE/wTBvP8LIJz+kT9Bfo+8IEPjBDvYYcdtvWYmuv2mEACCSSQQAIJJJBAAgkkkEACCSSQQAIbEygwtjGn1koggQQSSCCBBBJIIIF3qIDQgkCGUIXQilCCIJgAg9l95u3RZthHwMQi1CKMIvzy+HIGpeOPP25x4YUXLi655JIRdLG+kIqwywnLGaQEjIRhhDxsVxDE9+at4/DOIJggjPU/9KEPjeWDH/zgCK7MOsx9f+tb31r88z//85gJ7YILLhghEGEKIY+dUexXuEbdv/nNb46vP/7xj492a6Nwz65e9t57zxFUEcph7zaTZr4S7tLXsz8EafSB8JZwkkX7BV2EzLzOTFfrFbctFNoSOPzc5z43+llfGw+KEI8+9pzZnoSRTjvttOXMUkeOEJtQlLCUbehLs4ddccUVi6uvvnrUb86qtDoW1WfvvfZenHLqKWPMCN24LeSbHfRZr73rPSeMd+CBbm948uKTn/zkCDYZN8JBZvhaO0YFybgY44JAwpdmkpqz+z333LPjeYGi73//++N4vfjii8cxuPfee41ZuTjee++94xibffqVr3xlq7u+tA8mRx191Dje9amgkkCW/mFqPYtglZndzr/g/NE/6jXt12vzn/qcegl0GZvGhroJF3rPuOaaa8ZMg/Yx339eeLeH0SkAAEAASURBVP6FxRNPPjHGorCYWcNWb8FpXQErQT23fBS08x5lZjG29mGfZlHUVu8zgmVCjtovfCYwZ4bDN3sc2Z5tC4Zps/c+74veX2ZAUv0Vx9szzzy7DLM9PgKW1je+vXe/2fXassf+TSCBBBJIIIEEEkgggQQSSCCBBBJI4J0vUGDsnd/HtTCBBBJIIIEEEkgggQS2I2B2HYvAjpCEoIvwiqCFcImwhse1s0kJW5gNSHjhzDO3zFLm1pZCK0ItM8hgewIgZgASyBAyE2oR3hA283/F+vsuZzHbf//9xjbdlk74SyDLa1cDNr9d3n5OmMRt2oQ7BCrsQ/hC8GJnFQaCU2beErLRDgEVs6q9HcJiXPbcc68RNDFrlNuHCgrqB23R72b8UgSDBFr0rwAYX+tZh7GZmATK1ivWFciZIUR9bTwJoSm2Z+wI5Aj6CEfpu4MPPmgEpowtYTH97nvq/Pzzz41bFKqDvleEqwTcBN1sU5uMMaEg/TEDhmPlt/gf49mYFewRUNJ2gUxjVjjPmNWOOV61WSBLm437888/fwSZtEthwMzidUJ0XD1usTt4a3+6jeS8jaFjWj0c445LizCeRYBTf+onx7lglD4XWNKHxsdHP/rR8d5gZrfVY3BncDLbcvvZ9yxOOeWUMYY4ef8RPpzvFYJts018hOoE84S+vG/4vna9+OILY1y73aQg1hwj2mXseW8yRmzrhGXg0/uX41u4zLjSTxxsX73ezKKts7+9Z9533/3Lff9m8cD9DyxefOnFrWPcPu3bcbjF5ojRH7PPbaeSQAIJJJBAAgkkkEACCSSQQAIJJJBAAq9foMDY6zfrFQkkkEACCSSQQAIJJPAOFBAg+chHPjICEoI3boMmjGK2McEJoY3VIuwgYCF8YYYegQ23nTz88MOWAYy9t64qvCGYIXBy6aWXjiCPsJVFMENQSRHceN/73ju2JUBhu2efffYIgbzZYY2tlduEX+gLMxMxNnuUYNW4rd+yj4WMZmBMwEh/6gfjQZBIf7lVoTCZANgM8KxlFMYx45siEPW9731vceWVV24NwQhRGTtzBjnjR5DJGJhhIP/X/4JW9ikcZRyqg3oqQj2CZV4vZGV9iwCf1+8KhbUgE3eGZrsyi5/2aMcM3QkmCZYJipkpa8ux9IfbVs4An+NOu4XG7v/9bQr1lSCZvhL2snjOfpix4MRboM6+bMcMfQJlbseoLvqNH89jjzt2ccbpZ4xAn23vzJnFZj8JPwnOvfe971tcdtllI+DlfUjIzsxfHhVjhKX3FP0+A3ZCr94rfF/w65e/fHS8zxh7+mHOBqid1lsNW/FgIzhndjYhultvvXXsx77e7PcgY33OoOc4sg/9ZREsnGNcex2jxsMJy1CbRT96v17bButWEkgggQQSSCCBBBJIIIEEEkgggQQSSGBjAgXGNubUWgkkkEACCSSQQAIJJPAOFzCDjUXYRLjCTEduSylcIWAigLFahIjM5GSGKOsKbwgwCMasFuEN4QjfE3oQzJgzQgmyeJ1ilh9BFdsSsBF+EZSY31/d5u677zHWVwchG+sKIZlBaDUEsvqa7X1t3wIbZhISGuGgzdqi/rMIzWiHWYy0W/3VV6BGiOeNlDmTmv1z57NeG9TxoIMOHoERoSKBL+sKBq3WcdZB8MYsRGZost05S5K+8D2BE9vRBu0VXhECM4OXop2CS9p5wjKkYj0m+sM2FXVer0xL+519IuA0b2EplDTHjr6z/xkWsz1fW9RZXT0KDrGybfVUjCP10QfqysS6+uPNLpwZCEYac8aytumX9fzn/r3Ooj1MmdiO9ghqzcCYse92rtphH9rlNbMYE16vn7Tx/uVMVBxuuOGGxQEH/mEGKv1lJjzjkZUxYlvshPj0OW/bElSyfyEp29IX9s9Tn3u99cwmJ8CkrXO8eH5HITLft68ZRBNGNO706dr3Ce3k6DX2qx36UWBVe7XB+4HCwv8tjld1dvwbn7MvBA2FFTnYjjAZ37ldbVkt+lK7jc2LLrpojFV132jRHvs5/oTjF+ece854vfrN+qzdjue916qffWrzHBv6Yo5xr1N3fSMIeeKJJy09jxzrr46Ptdvv/wkkkEACCSSQQAIJJJBAAgkkkEACCSSwfYF3/W5Ztr9K300ggQQSSCCBBBJIIIEENo+AYI8giUUwSFBMiGjOPDUlhHUENARIhEeEYoQ91gs7eY0fvYQ43CruiSeeWDz55JPjcQbRZiDGtmxTgGMGKuY+56NAjDCI0M39y1mWhC1mXYQ2tlWH+fq1j+pkBjWzCrl1nfCHwIywzWqb7JeJurtFnrCNEIt9C5cweL3FLG4WARbhEdsSClrbBv1iNijBHfvmI0ij7V67dn39J3TCV/v01wzVqSM/9ddugSB9LNBlXWUGYGb/uiXik09u6bdXXnHbz9+N/QsiCRxpw3//7/998Q//8A+Lf//v//1YBJ84mjFJne1TOeSQQ5dtPHzUXf1XjccKv/+Ht3Yz13Z1NHZm8MzrmBszM5ymnWvDQKvbfKNfs3rmmWeXbf3FaIt+5z/3t61g0NwfV32iDcaZr7VDGxXbETA69FAhuwPHWLDNuV3Hj3WNz2984xuLa665Zsy8xsXMWWYHdPtOoSLb52SxP0YWY4sTH3YCa/pO29TFmPJ9npYtx/9vFtddd/3Yp+PB7FZCV2eeecZyne0HqrxnaKd66H/Hv5Cnehjr6rBesZ76zH43RrXDo8Jktkl9HfP8vF/MMsfNHJvaxne+t6wNWxmbFibeU3x90EHeVw4bx6OQ2/aKtk5z493r9YWw3Go/rt2GftXO6aTvtN0yi7o7TmbQTzu1f46NuV6PCSSQQAIJJJBAAgkkkEACCSSQQAIJJLBxgQJjG7dqzQQSSCCBBBJIIIEEEkgggQReIyDcM0M5awNjZk4SLlobznnNBvrP6xIQELvzzruWt1q8eXHFFVcsbrvttjEjmdnVzNomNCZAJWTE3SIgtt6MXnPH+lBwSahN0Mria7fNdMvYa6+9dnHVVVeNANTll18+ZiqzH/uoJJBAAgkkkEACCSSQQAIJJJBAAgkkkEACb0eB9f+c9e3YkuqcQAIJJJBAAgkkkEACCSSQQALvaAEzS5144gnLGeXeNWYSE/QyK9a3vvWtER5zG1KzjZ133nljFiozb5nRy7KtYjYsATEz0gn//fKxXy4e++Vji7vuumts0+vOPPPMERSzbbPG7WjGrW3tq+cTSCCBBBJIIIEEEkgggQQSSCCBBBJIIIFdQaDA2K7QC9UhgQQSSCCBBBJIIIEEEkgggQR2KOA2jsJfe+2157gFottUfu9731vcd99941aKN91407jFoVsaCotZjjzyyHHr1G1t/IUXzCr2wrhtpFuLuu2l5cEHHxzLGWecMQJoZjDztdsjVhJIIIEEEkgggQQSSCCBBBJIIIEEEkgggbezQIGxt3PvVfcEEkgggQQSSCCBBBJIIIEENqHAvvvuN2b9Egjbe++9FwceeODi1ltvHcExj2YdEy6z7LfffmPZFpMZxizPPffc4tlnnx2Lr4844ojFxRdfvDj//PMXl1xyyeL444/f7na2tf2eTyCBBBJIIIEEEkgggQQSSCCBBBJIIIEEdjWBAmO7Wo9UnwQSSCCBt7XAq6++urCY7eLFF18cFx6feeaZ8f/Vhu21117jgqPbKrnIueeeey5233335e2VdltdbcNfu8j51FNPLZ5//vnljBt7L2/BtPfW7W54I3/iiuqg3ergYqv2v/zyy8PDpt266bDDDhszfbzrXe9aWHa14rZWFrelcqFY0TcWffZG+2dXa2f1SSCBBBJI4O0u4LPZ7ScPPfSQca7hnEo4zPmFz3Gzg81zE+clzk+2VXzGOx+by/zcP/bYY0dQzO0tzz333HEOs61t9HwCCSSQQAIJJJBAAgkkkEACCSSQQAIJJPB2Eigw9nbqreqaQAIJJLDLCwhICRo9/vjjY2aLO+64Y3HTTTeNMNdq5d0a6fTTT1+ccMIJi6OOOmrcWunQQw8dFypX19vo188//9zixhtvXNx9993j4qkLqMccc8x2b7+00W1vdD23fnrsscfGzB4//OEPx4XaX/3qV1sv0J5yyimLv/mbv1mcc845I3wlILerFReW9eHDDz+8+MlPfjIuQL/73e8eM4y8733va1aRXa3Dqk8CCSSQwKYXEJQ/+eSTFwcddNDCucZf/uVfjttJPvLII+P864knnlj8+Mc/Hp/r28ISaHfuZHFe9t73vncszqWOO+64cR4gTFZJIIEEEkgggQQSSCCBBBJIIIEEEkgggQTeKQIFxt4pPVk7EkgggQT+rAJm1hI0+uUvfznCRma1+NnPfra4/vrrF1deeeVCcGq1nHjiieP2Rmeeeea4yHnSSSctLIcffviYzWqjM1mZzcyMGQ8//IsRGLM/M2CYJeuQQw5Z3eVO//rpp58eYbEf/OAHi+9+97uLu+66a+FirQCdGT/c0ulDH/rQ4v3vf/+o306v0BvYgcCY+uq/73//+6Oep5566pj97dBD311g7A2Y9pIEEkjgnS5gRiufc2a4cgtDnxuC4QJMhYx2fu+zF+oW8nJe5bzovvvuWzzwwAPj/Mu5mVtSbq84L3MeJnAmfCYkZnYxt7nUh7virKjba0/fSyCBBBJIIIEEEkgggQQSSCCBBBJIIIEEdiRQYGxHQn0/gQQSSCCBDQg8+eSTIyx23XXXjbCUoJRbUXp0G6S1RYDslltuGaEyF5Q/8IEPLD75yU+ORxc8999//7UvWff/LoreeeedY1tmMjMr1vHHH7/uujv7SbOqCYsJWt1zzz1jljW3pXSh1SxdLuYefPDB4/8bDcTt7Dqv3b7Qn+CbwNgNN9wwbqPpon8lgQQSSCCB7QkIFu222+6Lv/3bvx0ziAocWYS3d9XPvO215+34PaEu1oJ7Rx119Ah7OQ959tnnxuym+mZbxbmYc5S56E+LMFolgQQSSCCBBBJIIIEEEkgggQQSSCCBBBJ4Jwr02893Yq/WpgQSSCCBt0zADF9mpRIMu/322xdXXXXV4gtf+MLihRdeXBxwwP7j1osCYGtnpvAaQTIhK4+/+MUvRjhpzz33HIGqfffdd7xm7evMHGbx+hdffGG530dHWMyMXm4DaTsCT291USchOAY/+tGPFm7/5CKrtrtYLnRl1g7BMW3cVYvAmBDeo48+Om5f5TahZhyrJJBAAgkksC0Bn9U+ty2HH37YmFFzW+v2/M4VEBiz6AdLJYEEEkgggQQSSCCBBBJIIIEEEkgggQQSSGB9gQJj67v0bAIJJJBAAhsSEPb6zW9+M2aj+vKXvzzCUgJHwlEXXXTRmO1LaGqvvfZ6zfa8xi2S7rjjjjEjl8DZN7/5zWXQ7IUxo4WZLlx4XjuzhYCadX7961+P2cS8/tprr13cfPPNY3uv2clb9B91srDQDmG2M844Y9zayaOwmBnTzDB29NFHv0W1ajcJJJBAAgkkkEACCSSQQAIJJJBAAgkkkEACCSSQQAIJJJBAAusJFBhbT6XnEkgggQQS2KCA4NcDDzwwAlsz8DVvMflv/+2/HbdAOvHEE8ftkVY3aWax++67b3HYYYctHnvssREcE/oyK8Z55523OOGEE0ZYbAbGzOAllGW2K6Gs+++/f+zztttuGzNhmRHL94TMNloE24S8Ztlvv/3G69fOaja/v/ZRfV555ZXlNp5bzmr21OLnP//54tHljGcvvfTS4ogjjhi31/zoRz+6OPHEkxb77bfvmDlt991337oZrxcus766eFwtLOaMLV63+trV9Xw9t2V7Zgl78cWXltt7ce1qI7jnFpkCfGY601aL12mL2dn0zVNPPTX+r0762OxpZhvbbbd3jfCb12zZz4vLfb04tuHWVba9np/+W13fvqzP3Prz+9bRFos66n/9utpPTATwpslc3zYt6mzxvGIbtqVuvvY6+1yvnn8Ets4TrPSX4OKsg237erbRo2U6uz3Yqves69yO9itzhr3ZR9uqozpYZlttz//ndowdbbW9WQfPWRTr8VFHth71xew/3/e8NirqscXQuNnSL7a1Xv3W9ofxoZ6zbmvrxW1b2xo7758EEkgggQTehgI+93w2+1z0Oe2z1uehx9Xis9Tnr8Xn9p/6uWi/9uEcw77/8Bm+5Vxldd878+vZ5nmuM/flPMCyet4xv9fjO1/A+LQ4Fp555pnxtfN655nG/nrnlqsqXrv2mJrn1XO9vfZyPO219RzYNne03fna1Uf7mcewr9XZubHn1ivqP8+7jXH/n8fzeuuv95xta4+ffxw7Gy0M/Wz1Rtu6o/1Mc+f1DNa+j619vXrMn0P8HMSlkkACCSSQQAIJJJBAAgkkkMCuKFBgbFfsleqUQAIJJPC2EXj44YcX119//eKnP/3p+CX6+9///sVll122OP/880dYTHDKL8zXlgMOOGBx7LHHjlnI/OLfzFtmCnt++cvxhx56aCwzLOW1fnEuuGQ/V1555bj9pOdt+8Mf/vDiQx/60OL6665f/Pyhn3t6h8U+BdSuueaarUEWM6Jdcskl45fbO9zAcgXhKmE3t8L8/ve/P2ZZe+TRR0aA6tZbbx3fu+mmm8ZsYxdccMHi9NNPH0Eyv9BX/MKdn+Cc9TyuFr/097pzzz138Z73vGfcznL1+6tfq4uQl1tyCs/dc889Y/HL/dVy0kknLc4888xliO3EMfsbY2Edtl7L5Oqrr16ov1ncXMj513/917Gt448/fvQpI/2nL37yk58s7rrrrnERYAYEbc+yWrTV+vfee+/izjvvHKG0T33qU4uPfexj40KK/vjZz342DOYFEuPDoj7f+973xsUh29TfgniHH3744uCDDx4XU5588skxw5y2c9R+21HM7GbGuxOWIcTjjjtuOLpw4QLOGylPPfX04rrrrh3tEI50m1HbN5Oe/WqnEKVgo/1x0/ennXbaGFsungjl6XvO+t74Vqx78sknj/W9xsXj9crs6wcffHC0V7vdBpWzYuyozzHHHDPafdRRR41wpouzyjyevJ6vsKOxZmw4ptg5rtVP8Zw2WrTJdueF3rHCyj+CZsaTOjH46X0/Xdzzk3vG+4PV9IdtWPSv0Kh+XO99YmWzfZlAAgkkkMDbSsBnrXMpoXvniz4TnQf57F0tPv/OOuus8dlvVlqfk87PnKu83uK8z+Jc6JZbbhmf54IaPnM/8IEPjPD/693mG1lfHZwHOL9QD8ss2mdx7u6PRPr8nzKb41EgSuDo7rvvXnzrW98aX1966aXjHNT54I7GvbHlmHr88ccW99//wNZzbjNXK34Gmeesft7xs49zb8vrLc6H7cvPWX4mclz5uc9xvV7xM4HzeOfJhxxyyDjH9bOw8/KNFDa27di57rrrFjfeeONGXjbW+eQnP7nws5if0d7ozzjb2xkLP6vdc+89i9tvu30c29tbf77v6IOzzz57ceqpp25v9b6XQAIJJJBAAgkkkEACCSSQwJ9N4I+vYP/ZqtKOE0gggQQSePsICPgoQi8/+MEPFg8tLwj5xbDA2H/4D/9h/LLcL823dRHIxQAXizxaT4jKL8f95bZfSAuc+HoWv0D3i3oXngTLZhDL/gSq/CLehbiNBsZsV9Dp85///Na/EheAERrb6AUF9Zzt/8d//MdxEWHWV6DHhRDFL8ldvHAR5IADDhwXAf1VtgsQ1hHMcTvPG264Yb58PApECQExPPPMM4aRr1cvAswLgy5E3r+cdU2AS2jJNi0ziDQ3fOGFF45An7prr32wdyFEyEkd1GX1Yua8daiLH9ol+OSvxl30FOT6xje+MbbhQoD+WO8v+PWlbQrWWV+oSohJ+Mz6xhNLFxRdKBEAc2FT/a3/P//n/9zaFoEkF2OMHW3gqO3qo/0urnz/+u8vnvzNk6PZ6iVkJsRoe8wE8FyMXa+u02pbj88++8xwMqOei0AuwtquNtq3CzyCVvr2gx/84Bif+lswirWFhdnxvvKVryy+9KUvbQ16Wd8YNN5dNDarm/6e9fS8bTlWXLCagTNt58dG0a/a7QK0i7EuzNmOAJqxaDv6XD/ob+5mMZhjXx84Nr761a+O7XkdQ4s62pZ9cFRmH+rH2R9zLHp/MBaNOcVFPNtwXOhj9dxrrz2XLgeM7cy2jpX7J4EEEkgggbeZgM/C+TkrYOEz2jmWz8Xrl+cnP/zh7a9pkc9Yf2whNCMsLvzt/MLiM9uy0eIcweetfTlPcT7tHNm5heCG84qdXZxnqYdzHefrznOc78zi3MT5ono5h9/Wzwpz/R7fOQKODePbuaLz2H/5l38Z567CVc57ndtb1itea2w999yz4+dB59n+0MU5rPE+//DGeJrnrI4FASrb93PYjs4x7UNZPd+2XefdfiZznu/nEj+Prlf8AZR9G+N+zvGHIOrsGHaOrW7qsK16WNcxe//y5xp/sPNP//RP6+1m3eds33uIn43sb1v7WPfFG3iSpfcxf6DlZ4f5RyXbeul+++2//GOU84eHn/Wd71cSSCCBBBJIIIEEEkgggQQS2BUFCoztir1SnRJIIIEEdnmB1V+k+4X9bssAiWCKC0CCYC4CbeQCl9CO9YV5FL8otw0XtczeNIuAil+AH3PMsYtPfOITI7QkuHTCctYo6/nl+rZmY5rb2FUeha5c2PjRj340AlSCQ+tdeBD+EbbxaEatp59+djkj0zHjgoq2uKgh5GN73/3udxdf+9rXxsUMFzTMFsZybbGf73znO8NLKOucc84ZwZ216/05/+8iozbfcccdw0UAbl7AUS/97KKP54TZBLTmxRttd1Hn+Rf+cAsXF6VcUNJeFy/NaPGRj3xk/PW/iysbGafredi/kJh96kPhKxetfC3Ax5+3MJkwpf/PC8D6y6wKxoHvzyL0JVTn+LGucJULaDPIpW1eYz/Ghn16TttWA5b8XNTxOGYDWBqadcBxxG5tUQftsG0XqWzXcT2L77tgZh+Cmb5mePHFF4+6qZ/vGY/qf8UVV2y9uGYs6tNZ9Acj29EO21A3x7IwXReOp1SPCSSQQAJvRwGfhz77nL/4vPdZ5zx1yznKI3/UJJ+xPnN9hgqkCJg717X4zF49H/6jF695wnmRP4hwjiCQ4xzHDEtvVXFuJFgieK4OX/ziF0dgbnX/zucFSPZbfua/2aGW1f309a4l4GdHY92xIUhofDgn3FZAbG3tvdb5tfPbb3/72+P83zmwMe/YmsX5tnNZ557+OMI+zKJr2dF4m3V0Pu5c189qjl/79ccXjz7y6DiW577WPjrOHXfOcQXVzPYrBGoxi+9xxx27bO++W8/r177e/9XBe4jHXamoj58rmK6e1+9KdawuCSSQQAIJJJBAAgkkkEACCbwRgQJjb0St1ySQQAIJbHqBLaGe58Yv6YVLhLcEcfwyfM7etBEk4R+LoIi/yvaLfBfK1l48cMHLOsccc/T462m/SHcBzCxHAlM//vGPt/vL9/XqYr9+mT+DVf6/owsJq9tRJ+EWobeDDzp41M/FBMXzc3GhT3t222335b5+u7yo8fT4q2wXEV0suX95UcO6/vp9df8uurnY6MKKr7dsb/dx8cF6nvNLe98XmvrsZz87gknaoW7rBYOs78KH2dq42abZumxP6Ec9mWiTGQA8L+wkwGRxkU/oaGcVbWL4m2UAysUWdXAhaAbE7NfsGP5vDLq1o4urX/jCF0ZoSntmuFBdFf374M8eHN93u1Njx60QeesbVm+k2K6Luy5EuUDkQopjQb0VdeTsIrA+0RYzDVjU2Ux5XqMO2m17+sRFKRdSzVymHw4//LDRT9axbX3tlpg/+MENW9usDfptljk2XEBzscuFL202S9xee+293O5rZ2+YF+EExtTNxWaOqzOR2Ja2qoPZUowHx7tHY2f029LB+Prc5z43nI0d21mtm3b+4uFfjAt++pChC2nabPzpw0oCCSSQQAJvRwGfvwJTwibO8czyJUi95RxueY6yPBdc/WydbRSweuyxx5efnS+O8wGf685znQv4nF09P5yvWX302Wp56KEtM//6LHcO6VzHZ/9bVWb7ncuYgejrX//6OI90HqDtu+2+2zh3F4Y/aAPteqvq3X52noAxYWy++OILy/Pcp8fPPWae9ccczi2NhY0U54x+5hHI8scv/vDC+adja7d37faa48p+nnzyR+NYdN7qXNtsdtbf1nm/ejpXdy7u2FFHx67Zl/1hhtc5p117frxad9tQRz9vaLNj17b88YZzbefFfnb1M4Jjeu1x7fV+TnFO7Wvr77XnXos9lzPx7qj4OXlbbdvRazfyffX3c43FfuYfeWxrn34Oc9z7WYZ7JYEEEkgggQQSSCCBBBJIIIFdVaArUrtqz1SvBBJIIIFdWsAvsp966jdbf6HtF8J+4e8imF+kv97iF8mHHGLmo3etGxjxy2i/NJ8Bny1BmwNf725es77b4rnI4BfyivDL6wmruAgg/OM2QkJyAkAuDPpFvwCdIJbvmyVKIMYFAsEiFw5cRBTO8Zfn1rWerznw0755wdFFB8Eotybxy3cXD/2SnoeLIC6cCFUpZnlzK5QZhpoXImzPhQvhJesL6dx1552jjupkffV1MUBfukDiQokAz3nnfWhZ/zPGrG/aYUY4bdwZRV+4yHjXMgAoQMhFe+xztsUFH+PszmX9OTIQMuRsZjrrsuajuLDhghQj67roI0Slr88444zx2jfSlnnhSp3nRV0ztrFUWOpr4Sp96eKtOpgNQf3+y3/5L+NCknE0/2LfOm718uSyvsaHi7zG5e67v7Rsx7MjkObC1WOPPT7GjdvdaLcLT6vF9oyZn97708XNt9w8wnUMPMdqbWDMeDA2XCQzsxkX+zYmFW2dbdE/ZmoT0nQx2P6NHW3UPt5MjBUhUu8L2juPLf62of9cLPQ6F9c8x064rpJAAgkkkMDbTcB5ls9+n2fOCa+88srxmehz0u3Y5i0hncuuFudoPp99ht58082L226/bQRMrr766vF5Ov+gYvU1a7/2+W0bbndp3z9ffk7bj8/8tzKs4fNfe5w38HBO69zI+YBzAYv2WATZ38jPDGvb3v93bQE/MwpEmhnMud/tt98+zv/mTLg7qr0xZSz5oxd/0ODcUfFz3Px5y7mjn1kU65rh189Pzvu9xjms/Rl/foaYP1OMFyz/cdxanLObBdf57fwDG+f4fjbyOj/v+Tlj/lHKfP18dE7r+Nde57t+xrL4ecXx7WewT37yk+N48LPc2nNedfc69bYPt2/3c49buO+oOMYOOujAcUytbd+OXruR7/vZz88wfsZwy02zg/tZwXvMesX7jp8p/Bzg57lKAgkkkEACCSSQQAIJJJBAAruqQIGxXbVnqlcCCSSQwC4t4JfGLk6Nv4B+9XcjwOQX6EJfb+TijzDJAQdsOwDmF99+8WzxS/tZ/HL/jRTbc+tLyxstfpFv0e6LLrpo/MLcRRAXC1zEECRz2z4XxRSBHaEcFy5ciHAx4+Mf//i43eSFF144Aja2x0K7XGxw0c8FQ7ORuUAiyGNf08OMTy5u+OU9F7+8/0//6T8tBIn8kn5eMLA9febWjb62f4Gf9y9nN9OPM+znYsgJy1sDuuji+/5/2WWfGHU85ZRTl//fEoZyEWZnFBdKXPB0YUcbXFz9xPKWTJzmuHLhyOKCzLwAI9jkosqll146AlYCTP6iXXn88V8tA04/GzMEuHj79LK9LtgIlOkbM1tNp9fTJo7q4BhwMcnFEH2uLxUXS7+9vGWOxUwILkC5aOSC17/5N/9m3IbR/tVdPz766CNjfAuzPbVcx2xlLsjYjrY//fRTI1ilX9TdGNPej33sY2MM2icXhaGxZtw8+PMHx36NP/sxe8LaYmy4kGbsfvrTn1781V/91di+0JfiNdowF9tWP+PIuNN+r7V9Y1E9PPepT31qXOQ69dRTlnXeMoOf2c681i1U5zhSNzZMKwkkkEACCbwdBXz2+byc5yfO35wbOHcTEnFOKPQ/w9izjQJWzuV8vvs8vuvHd42ZQa+55poRyHDrZucp652rzM99n6OC5s5vnIs6d3B+6jxuBrbn/tY+2obzL6/xtXMOf6jhcb19rn39/P8MijkfcG7JwnaEepwPODcTnpvn8173erY/97OtR21wHjFN7NtiH+rm+5bVNq6uY7tzHdvxGsXrrcdj2oxvrPPP3L5Hr7ev3/3OPresPPc3H+e256a2rP+H/vD91X36/tq6ze+vbnNub/VxdduznbON1ltvO/b/Rov92Y/zOzNsCWA5LxUa84cCglEbOe+bbXb+7PzTuac/MBCkuvzyy8e5sD+cEMBStOmWWwS+bl589atfXf78dMvYn/NPAS2vXdsuY39u38xljiPnqn4W8cc4xq5wlEfj2f7Ua7V/+DsOHcdmGPRznvr6IxzP2aZFkFNY8l3LWdG2FRgTLvMzoZ8D/u7v/m7xmc985nV3wxyDPHytfx176ry2/dpivXn8aMvqePB9P+8IjPnDECZ+DvHoZ7VKAgkkkEACCSSQQAIJJJBAAm9ngQJjb+feq+4JJJBAAgm8jQRcOBPkcYHERQ0XHYSLzKDlgoSAk1/QK35JL4gjsOOX/F7nQoYLGmZ3coHBRUDb8Mt/67lo4sKCAJRf5gvvzOK1Lt6ZwUogyV+u25Zte9zIBZu5rbfi0YWMGQJ73/ve+5oLGxzNtuVCjAsw2uuChRksXJT1Oiaz7L//fsPXBR72XiOQ5gKq17D39bSfr9vRoz7SB/rC/oW3XEyaRRtcUPKcWcQUF4qt9/7lTAH263nr6evf/e59ixOWYT196YKxdpr5Sx/N/nbR2Nf2bbsuej355BOjb+dFHvu5fxkE/N73vrd1Bjav0c+2a3triwCa7dm30OE555w9ZmGY6/FxkZeRC8EcXTwSfvSa9Yox5+KccW2/LpDNEJ8LZUJz9jmPBV+7OFZJIIEEEkjg7SggcCE07fPP557PPOFpn6tz5s4DD/zDHz3MNjoPOOyww5dBlN+NUJnPfoERn7HC3AJozidsz7qrxbmCfQrRXHHFFeP87xPLoL3zQOeOOyrOHWxDwEXATeDFbGjqfdxxxy/r9e4dbWJ83zmGUJDt+AMH9RGUd85x6623jXMQ5yzO2T760Y8uLrnkknHu4/xjbZs2tMN1VnLO4Q8J/MGF8yp/OOG8yjmM8yL1c+6ovQL7zsmcRzsfc96orgIx1nGuLICneL3tCMZY39fbKlv+AGDLNpyvq4vzb2NDcd6oXvbvXEi/+2OMed5q3FjfvgWNnHcJRqmjcz/1u+mmm8bPAranneqlLbZpBix/9DG3Zx1F24xL4S1jyzJNfF8fOA+zDfvyaLYqf8zzRvvH/tTXOPAHMEJiLOeMc75nnOyosDMu9e+cddn4/MDZHxh1dn5pHM3C7Oijee02zpP9rGWGLk7rhcW8znaFuZjre+fN/njCOa4/LnKu+tJyjFtPCIyjfvK88SAYqg8cd/rO4vv6wR+TeA/wOmOPu9vL+wOg+Yc4s+76yTa0VzscL/Pcea6z0Ufj3c883kPU23HtZxA/J2mf7SveA4TBrCukav/6n7H3LXWwjtt8Gjfz50tjb+0422jdWi+BBBJIIIEEEkgggQQSSCCBXUmgwNiu1BvVJYEEEkgggXewgItALvq5eOSX/34B76KJZRYXReZFJRdVXEzyS31/je8inG24kOWX/X7R7yKFxQUGizCPxboWzyl+uW/fbmdoWy4uKr7vIoBFAGhXKi6omTXMxbTVi1Xa98QTvx4OLsi44OJCkAs6Ltaw1S5Wygx2zQs5LlB9eznrlza7mOoiiaDSvHCyUQP948Kfi3MfXN4GRphrtaizC7wuvLmY5f/60wwjLtqY+WPuU50t6ijY5qKYC20uLOkXF8IsF1xwwVi0zyL4J/xmTGnvHDv6+Mtf/vLijjvuGFWyXe2dIcHVevp6n733GeNI8M2MAWeeedZrVmHoQpsLSPbpIqiLZS4uMVRH7dOeuRhjxqp6Wtcta3gZu2a0c2HS7GjTYLWPX7Pz/pNAAgkkkMDbQMDnnbCXwIXPY8Edn50CPz73ffatV3wOCmaZpddnv8/7r3zlKyP8JGQjPCKY4TxhbXnuuefHOZ5ZxbzGHw78x//4H8dns9mcfPZvr6inz2vhtP/9v//3CFX5A4RPLENnzl02Ghj7/+zdebNdxXU+/mMmoYF5xhjEKAxYyBjMLMRkbGKwSeJvKuWMf6Qqlaq8lLyD5OdUnKRctmM8YSYzyMyjhBCzMWIw8zxjBv/2p6+X2Byde3WvpCvde/W0auuce/be3auf7t179VpPr1YOYgpikGi2IpJWeuCBtR0JZ239OfjXf/3XJudOO+34GaLP+gs28QvdyfbtorXRNYrQDk9y2Wod2QrGtu+zYKN0NXogLOg3FldcfvnlA5GmJHo4kpuDPkSncl9fb6EHaX86JuKRPJDXiqxD/5Iq4pzy6XRktLCBTik/Oimd3f3f+/++18r7f3/1/7o+tLT7vlPT4f/7v/+76fPyU09y0YWRkvSTvffeawMij7rRFdWP7kY/RA5CkJL0QToguRzac4zIv7Cd69e13TCJ/+BsLmLu8ctf/rLdgbBkq3X6JGz0b7hNlMhuoUIRxtSDPnnC8WOEMcSlfiIrHdtBp50oaTcHfRUe2qzmFghjsECcoscifD3SPSeu87wgYZkDwJ9urw3p7e6Hccmhzohlop3pG+rtnH5UfbTwredRHW2faa6o//kdTmStVPq2e+v+OueTfMYAfV+9+gs1yFr6t76J3Ia8973vfa/1P33znBXntP6FZKdfinSMMFZEVOORcvWVwrFkGf7sy5XvQSAIBIEgEASCQBAIAkEgCASBIBAEZhoCIYzNtBaJPEEgCASBIBAE5igCDOqcJwztHCScNv/1X/81uLEjL42XynHAwcDwz8HyxptvdIb7sW0F5YkoZNsUThlOCAfnIudKOWGKSMbZUkSq8cqcKb9z8HHg7bLLp9HCyMaxwbmpHhwUCFM//elPm0OEY4UTZFTiDIE9nODDEcYBAktO3akmjhZOKs6iBSOcuKPy42hUL5+jEtk5YFwzyvmj3uqgzhw7+gSnEgd1OZPk6xoEwcmmnXbeqRG6YDIq+knlQyYkOE5v/YuDDZb6ISw4QkUi4wwkDweVNuQo8wln30VWE6WjnIacYs7BdFS9q/x8BoEgEASCQBCYqQh4t3u/Ibx7T9K56F/e1YsniEpV9fEOpOf5RNZCAHLQM7w7+4l+53j66acaCco7GckewUVUIHoCXcL7eXtL9A/EHQR3hCj64qpV93Zkq4eb7uIcvZm+Qe+im8NYurHTyRGC6IqV5Fd/04Fcq43rHtfRveWJ6OWg42t3RCP3V/K3tqHPuR7R6/zzz2/6U0WjrWt9vvf+e02fW7Pm/qZzuVe/qoSciPxFD1TfdV30KhG19AF1U0f1pxeqGyKf7w7yVaJPy9en35G8bKNKtvGi29W9433qf+4li20VEZ/GFoLs03R5mE0mwU8b6ePaznOGMOYZG34uJpNf/xrtgaAHQ2RChLtLLrmkkecsRlEHBDALMUQFQxTTtu6BK5nWdBH0yOU7zJ0nM8IawijdGg7aRf4imCGUITbSmdWFjuxZ1Z50a2Wqm8Pf1113XSNz9jGzwAThrMhxyjZ2VNJHEeb0C1HekL30TddZrEQWSV0QTtURzghi2ulLJ3ypyW3eBSf6fs29yOq+17RJN5fSd1wzRjLdp/XnsQh6+7Q8SqZ8BoEgEASCQBAIAkEgCASBIBAEgkAQmIkIjPYozkRJI1MQCAJBIAgEgZmMwJ8WPFv4zNmQtCECtYIbkQdhzMGAP9mESOTeN994szPYj0WekifnAufDDTfc0JwdHB5FFOvnzWk0W9qGrBwZY4Sxz5KnijDGOaM+nGeOqSbOHISxDz54v3PsfDY6wWTy4rDiGOEwHBX1Y1QeHDnq5V51HE6cOOrMqTbqPNIbZ5GoFz/4wQ+aY3A4j/7fk21z5YoAZgufRd32Q+Ml+XF6iZqmz3FicZBxIHF0OoowxvnEMeWcNNz3RBf79re/3SJsqC9c5D+q3uPJk9+DQBAIAkEgCMwUBEovQNTwnvS+RuRBwEHEoJuNesfVbz6RYByiPU2U5EUfQk6xlaSEBIJgtmTJsU03RHZBWJtsUj49xWfJNNl767q6t+737q/vw5+DwYZ6UOWzOZ+wKQKViF+I9Yg+iDOVEMDoL66lW4n2RBeiX61cubJdVuQb+uK6joiFFIOcgwijLsOEMffZDlx70H2qvjKrvJSFWIMsBhsyINvTJ0fpknRdRB+HfMkh38pPPZGPbD+IgEQvQ0BSH2QjfVIfUHfzhO9///vr5ernQ0bXmJtIZIMH4tCOO+7USP39+rSLNvIfvY7OaHEA3dB3dYUNQtRkE/zNdbSje9VJHbUFnbn0y/qUb8lan+OVBX9tQaddvXp1ixT2zW9+s0UFhCE8zdW0rS1fi6xX+WpLxwsvvtCiy2lHstb8YPHixY0Eqq/UsyU/baZcYwOctX3Nb/wGH4QwbahtLRLR/vWsq883vvGNAVk997CFBblKNmUikIqMRs82h6SXI4RpDzJKiF/qDgOyI61qd5Gb5VtkuNL3a+xxH9nIimAIK+Q4C0JEVRN5ucbEkqkVmP+CQBAIAkEgCASBIBAEgkAQCAJBIAjMMARCGJthDRJxgkAQCAJBYHYgwPDMiMzA/bkdPjd4+523m9GbE4UheVMTYzmnGqM/8gln11xJn3zycXNgcdxsasQH+CA5uR/OnEO1rQyiGKfDGWec0ZwGIj6VgZ5TgHOFI2hd52zijCin0EzFl2NFfcopVnKWo6JhuBncRH1MHo6+k6nKmY5PjhN92udU0thWMG81h5GtnkSck4/oBxw7tR2P9pY3J51DBAn9Ymsk7aRs22GRg6NL3+Ss5aQii8/Wbp1AnEzXXntt64fqYRvMY49dst6BtTVkThlBIAgEgSAQBLYUAvUOpnMhySAH0blsC4eM45Oe7L29YIHoQQvWv7NFSEXkmGxCXKEDIswj0SC3IId4986fP/moqfQsOsTxxx83+Id/+IfB62+8PjjyiCMHizuiy1577T1ZcZrOIZoSXYD+7vuqVauavuIdj3yijsjptoKkk25KdNfJCETPRi5CoIELvUQkL3MXCSlGu9BPRPpCdkHIQrDRbqI2qQP5iqhEl0I6c49PZCUJYUt5CEDIPPR0ZWlnGMC3n/QJRBskG7oc/Y5uJHpTn4BW9yDpIODDjlywQygssg/5kN/0B3kgKZIPYVH58DavUqayYIAMJOqXPLWDRA+GmUN5ZCMrQqK53mS3Ji25fbpPBFlYIn3BU/n661SSe+HsQKBSN5/yeeaZpzs9cmyrdHMbSR+0jaTDtQ6/OYYT3VRdleH5cSA8kR2eSFSie3nOtI+tZeULV3Wh08JXPkWeQrDyjBsPyKkP0Mlh4bnyjBbxTfvqS/B3X80R9SM69PvvdZGQP3i/1V1b9BOZisRmfNF35a0sSR08w56/iy++uLWlfo+whjCm70giiyGMKdscEgaLFx/exgWyw508DnMwBDnbXCqf/PoWrGDh07jkO3mRxpBY9dlR/bsJkP+CQBAIAkEgCASBIBAEgkAQCAJBIAhsYwQ+a73ZxsKk+CAQBIJAEAgCswUBRn+EMZ8M4ozOCEgMxYzum5oYyxmeGc4RYuYSYeyjj8YcHpxTm4IRTBjrhwljIgZYMc7hdeaZZzZj/wEHHNC2y9E2EocZBwfn3Y3dljS2Cnz55Vc2tZm2yn0cO5weww4e2MHB5x+7f5uaOD04NBy+b42EULUphDFOHA5FEQZ+9rOfNWcNZxQHLMdkOWE4duTPScpJxQnECVoREaazjtpJ+ZyQnJpk44Qjg4MDk2MJ3hLHGmdSRVjQpiKclRN0OmVN3kEgCASBIBAEtjQCdC7vee8xJCXvboQT2wAii9GbzzzjzMHJp5zcdLQinVRkoKkSxmyRhyTj/Yl0Qh+g/xVhZDL1I6/yjz0WUerY9beoS+mQ63+c4Iv3/+KODIMoRd+0FR49DelFBKS/+qu/aiQVRBX6wlTynqDYkafo2c888/uuHcaIa9rC9orIPhLSF11Y1CgkL3oIwg3d5aKLLmrRkRBcaqGF8zBWFzoVfYaOI2lj85YijCHbIN2ce+6KwYoV525AihOFqYg+FYGuCGPK0B79ZF5Fd0IEQvpZvnx5iz5HB5TIbR5QdZEnnYv8+ps+hdCkDLIiOYled9lllzU8tJlkjkEuh7ZRV8Qguhodk548LFu7cYL/lOWQt7Spba5sbYq4hNxIzy3C2COPPNq2itSO5jaS/m8rTcfJJ5/c5B81n3BtEcbIBhf9Vv/Vd1944fn1hDFto3+YZ1144YXrI6a91xG6nn/+uYb/f/zHf7RoXvKt+bFny7OhfDia5+qH5s3w1L5+gxESmTZSVvU3bSkVhu2PP/2nrZCz9AH9Uh3IXs9/4Y8wJl111VWDn/70p61N9F9lScowP9TfTz/99Nb/Dz98cRsXnFc23Z1M2oLMCGPKK7nq07OAdEgueSqDPDCouYo8k4JAEAgCQSAIBIEgEASCQBAIAkEgCMwkBEIYm0mtEVmCQBAIAkFg1iDA8MsIbuuJE088sRm7rb5nDOaYOfjggzpj+fwNyD7DFWR4ZoSuldkM3hwbHBycAlalz5XEeQAf5C2Jswd29ffG6glz98DcwXnCMcQg7xwHlW3+zjnnnIYb/Mo5w2m0xx67N+cEwhmnRBn3N1buZM5rRw4PeesXw04lbczBwKlB7s1JRVZUDqejSAAcH7aAEi0BFpNJcIe/e2Y6MZGTzLMBQ23HIcxpyLHF8VROZnjAHt6cUdpE22wscYyNRUh4pTnkxrtenxFxAjlUO3Cewb1PgtPnHPvss2+LdsAhztHJyaYOFYmgIlkom2NJ3+bY0x6cXOqSFASCQBAIAkFgtiHgnYiwU6QpOgryDfIEogsSt6hQ3tF0FoQK70oRiBCu6HjeiQ7n+3rNG10EsFdffa1FCbr11lvbOxjRRXQhet+w/jVZ7OrdPdnrR11XeXh/O/wt+Sz9ZFPlG1XeeL/RIfbdd5+G5SlfPaVFOIJtlV36eG1p6G9ENoQ7eo22M/+AO/1KeyDi0GVgTF+ii0l0UboRcpJzolnZdpEuU2R9ek7p3KI7ITfR3elpdDR50dvqmn69yEGein6FlE+mqgv9XsQw+dCvkdnkS69y7Vj6dHGF6/RFsqkfEpD6O0SkUsdvfetbLToZTOChH1Z5fdkm+736wWSvH74OLuSkC8PSc2NBgufJ3BOmiHjOSa4Xwc2n+aW6ej7goc76ojzcb+ECsp9obIs78hysPb/ueeCBBwfruohcytWuyFSnnHJKw0O7eG7lZW6nf2gj8yCywEt/QB7deedPo2X3n3V1QuSTP1nJo21qXCiZ4K/84aRu7tcfRYVznTmBa5G/qs18147qZNzxOyKrOaSEQOle8yk46e/6dSX9U1l0ePWTn7m+Ovuunv1EfnnLl3yiCcvPvMuzCYOkIBAEgkAQCAJBIAgEgSAQBIJAEAgCMwmByXkUZ5LEkSUIBIEgEASCwAxAgMHdwajMISbClcPfSEsM6bvssnHSx5jh//0WIeHmm29uK9kZzRmhOSrmUmIk55ziSFJHzqS///u/b3hNtp4cExLjvYgDHBmcJZwYDmQxURQ4A4YdNOWw+5QwtnEi0WTlKoeXvEc5A7RzI4x128ZsLmFM/hwUnA/qxDny7W9/uznM9BkOr8kkWNYxjNVk7t+a1/QJY5yKnEErVqxoTlCOKo6+fqrV/eVc658b9V371DZJ7hkv6bf6HaeTMjmMkNfKAde/z/ZFe+895qRyn0M/4UjjyBQZgUOPk0vktP332785lowho/Lr553vQSAIBIEgEARmKgIIJ/Q9JCU6Cv0HUUOkqkcffbQRVJBU/CbRQRyIFMj/jtq2ka7jnVjptddeb+9Q702EMRGxkFiKzFQkkbp+e/ykJ9KNYH/aqWNb4pX+DA8408GRg+BLn4Gf7fN8IsJL2gThB/7mJUg3yFh9wph7HV/72tcaaUw57qsIqkhACDR0IEmkucsvv7yRaehE9C86fUVvahf1/lP+kk4m2/o5yCf/SgiICGOuQ9B5p5OvCGP0uuH08cefND1O5DBy0emQFenV9LmKEHfppZeu15GrTsN5ba2/a45BXjqwucb9a+5fH8GWPln4ksn1fvN8icDnuYOzNiy9X7vQlYswRq9G0NIn9A/nRFkzz1IebDyXSGGwco128LzBD9nKogf5wl+fMRfWLrvs8ilByu/6nrEBOawiv5HZvdrjg/c/aPlra3M6/VLew0lkMDL+8pe/7MaC29ocHDmVbIiENRYgGPrbgo2KcIcwpt9JCF/a3SIapDrksX4fgzs5EcbMEdTfohUkSfMuY10/qYOIdyIr3nHHHW27S3UxppGDfElBIAgEgSAQBIJAEAgCQSAIBIEgEARmEgKfWt5mklSRZUYgwBjFIcrIxFBkVZ3Vuwwpw87wBx5Y261svL8ZDxkQhX1HoGAgYkDsG1xGVe7dd99pK4WVY1Uoo82JJy7tDFYHt+/uZ9Bh0ELIINNU0rxd5zWCwqFfOLQZQBm1GKvKiCSvMlja2oJhB6HBwWDEcNY3sk5UNuMa3MiqPgxIjFwMZoxijJPqyGC1OYns8mRwYyRlEE4KAkFg6yPAqWKrGZGjOK8YoP/3f/93/bYexhBG8WHj8HvvMdS/tn61M6P36tWr23gpP0Z7TpC5lDgQYWHcMg4aD62QZ3hHknGu75TxHvLu4QDiYBTVicGdw6PIUjV2c2YYYxny3Scf4yQHib/lYWy2bSWs/e33TU3eS9rU4btyOSE4Z8jn3SdxMiiXYxQx6LeP/7Y5Q7yDNjUhhMFM3+KoUD6HCXy9P/XJvqNEPb1DYUlGjgzOHHgjPHEq9nHfVLmm+74iXSmHY5EjEPmu+o3f9YNyTHse9S9/byy5j3NNu8HDAWPvWUk/0l+1r6gY+qO+6IC3NuBIcnDMIYRpG44r/Z0+VHqEv+XHMeZ6OlWrW7e9qD7rkF9SEAgCQSAIBIHZioD3GF2HLls6xu6779F0F7qH9x+9hD7iXe49TJfyfreAwjvS+9u1Dr/TqejKIvbQAc4777w2z0b28J71/kwaNH2Qnkw/ojMO40LF0D79gw7p2tJrC0fXaD+6Ch2zyF39875rR/olfZeeXe3rejpPEZroR/R1v/VTne//5juZDuxsMewx1Zf611QdXKe++3THK52ORvdWjrTnnns1uw79XPnkFOVMfRywchTBqfQ7eiCdrcrol7stvtPnye65IffB+x/cnidbdWqj0jNhaZ7j0C7mpiJniXq1//4HdDjt056l0o/ZxtisYCxfz9pz3bzWvMX9iILse66B0bCeCh/9xrnKyzyELu1T36pENvVwkNd98nO4F2Hrsj+/bPClpWP2LTYuNjn9bziRBwGQ/e6PfxwjArITIr+ZH1aq9qs5u/GGzg9HSZnwMc6Q1/X9ZGyhz+tj+oaEOKc/WRwyLBsczGvJ7lnwDBivlKe+ME4KAkEgCASBIBAEgkAQCAJBIAgEgSAwkxDYdG/lTKpFZJkWBBg2OD0ZYG644YZmaPrnf/7nweLFiz+zMo7RZ9Wq1YPvf//7jSTFOPfd7363OVDLuDhsdBkW+M0332oGrOuvv37w4x//uBm+RJ2ZN2/XZmBibC5j1/e+970m03AeE/3N8GN1oqg/yFUMggw+feMpoxIjNBn+7d/+rV3vHlszWFFZBriJynGOIYgz2epZuFkJ+/nP21bj4FZHBnB1RJbYnMTwxhi07xB0AABAAElEQVTGwKUeIYxtDpq5NwhsOgJlfEbYYQRGUEEmWdcRRstYzdDsXD+99dbbbcw0XoiQ4H6EFCu0rdJnkGZwnkuJQX3ffceIOIz1yEt33nlnM7Qbx6wA75N5OSy8UzgHf/7znw/uuuuuwSWXXDL4xje+0d5FHEOV3nlnbKU85xAnozFbnhwS/vY+U5Z3GscJw321T+UxlU/5G4cdvquP9lMOB4l+IXF+iiKlXAQmDgrl9mWfSrmuRWqCJQepdwCnHDK1xLml3pxqPiUYIHOT7bbbbmvOMve41/txJjnDmsCT+I9j2fuWs6uciG7TDgjb2hj52zY9nGsbc87Iz3OrX8CVc0q71jMIQ20nWoB+yCFaDiZtSc/hmNNXr7nmmsHVV189+PrXv96ee89y38kpT+2HOE6u6kM7dHno/zvvvNMGzqpJQJJLgkAQCAJBIAjMKAS8G+m/RZLwfqUD1cHe4N1p0YX3uSg+V3TRgq7q3qEWYSF/yAMB2/vdO5q+Yy4tqqzoqhZZmBNPZpHajAJnGoWBN92OTjhMZhlVLIzH9I+xLQaHr3GersJ+MjyfqWu1HzLWz372s8H//d//tfYqPbtPBkMUo1NNNmlXxCD2GN/HS+RHOKKT0f3MB+i+yoaDRB+jyznMv9Srf+zwuS462g6fG4gu5nA9PQ2GdMJtneDmufDMICt5nkStslCz2o+MrjPnWLV61eDaa65tequ5yLpubqodRb+l99KP1YsebRGK54iOau7yfLdIB44wZw9jQ9MG+gDMhpPyYaUN5AdzcyFzu37SHp57h7Llb77iftdrP+Qt/cTvdfTzqO/6+KJFC9s98mIvNGawiw0TEt0jb1ghzukf5qESQtxxHSEMYaz0/nbiT/+ZK7kPBpUveck2ql84B4Ojjz6q4eA50BfNW+SVFASCQBAIAkEgCASBIBAEgkAQCAJBYKYhEMLYTGuRGSYPYxNjDmc7I4fvjDx9ox+ROfVdw5DrOk5zTlOJUYRhaqIkP8YXhC15yEueVU6VSZ6SZaL8hs+5j8GL/JzkjGwcvYgZjDxl6FEOGdRBOa4vo9BwnuP9zSBEdkY4RisGt08++bgZxquOflfG5iSYFlbqlxQEgsC2QYBxnIFd9MULL7ywEcY4IhjmEUeQQzk6hh02xgCOsWeeeXrwu8efGHz40Ydt9bYVywzdSEcTOUY2t7bGO6ueEWtqrDUuMpYzdE9Hmj9/1w4rBvSjmzPA2MWwL1IEJxOc+sZ3YzAnoshiHCTOc2hYtc1JwGnhu1XvEhIP2RGG4G2cNB47KuqjCFHG93JikcF4Xe8c7wN5kINDRPlIQhxhVpdzHi3uiNMcZpwgHCLaCbHNSnxjPvKf9pPUgYPAu4e8nJ7afXNSObc4bvQ7W3JyfCHEkdPv5CqnHhnUEY7qr476rCh2FflqlPNnc2Tc0vfCmBOKTqFt1EW70Dc4ZRDBJe9XeFe0N+2nTWDvnem8th5OMCnyFtKne7RhORnd45nWT/UffYAOoT9wQElkcI9+pxzbBf1k1580B5h86rnS9+gD+gwSn7GAc+yEzhGljraynentMYxf/g4CQWD6Eag5ijE9afYi4B1RxOHZW4vJS17vM+/u4VR6rvendysdz/tz5w4jpGrvY2QO73rvSjqO9/rbb4sQ9HhbnEXP9h4unafK8Du90PtcXvKnO9BzET/olN779W6u++bCJ8zpNY7Cf6J6uQYOMHTPqOSaUXnBlX4lgq/FcjCng8O39Hr5yVcfUIZnAHlJ+24sKbPuHVV+3V/Xuda8hq7l0+/KpO+Klu87PZ2c5hYO/cpnJfq8fOj9dDW6O51vVB+ue6bzc4cddmx6rHmHvq5OiJJIk3R5OiZ5HZK6I5Rp0yd+98R6u5z5B/1fKruUz7rXJ8zMjbxn6L5wo9uad2m38drA+8lcBxGLrl66eV0vX4f5CD29ZDFnsahCKjkm+0y6Tv7qr6/R9T3vH3SyK2s4qVc738nqu7pL6morU+fqt/69ylDWZOVSD2PbwoWLWn8jCizVfVT+/bLyPQgEgSAQBIJAEAgCQSAIBIEgEASCwLZAYHo8wtuiJilzRiHAkMtoyHiDgLCtE+MMYgTCACcyggJjoQgiDD+MOklBIAgEgU1BgJGbgfqkk77cxhLGdGMMRwgnw3gGZoZsRmMGa8exS45t2+qIhGjcRBwpI/umyDWZe5CM/ud//mc9eeo73/lOI8BM1iA+mTL614gayRnIqbD0xKVtZTtnkffFTjvt3B0bOhNhY7xe3BF04MJxiHDGGQUfvyPZyYeDB1nvyiuv/Ax2sC6c67Pk8nc5D1znfVBtJn9tyanB8Yjcc9ZZZzXniVXw2ojjhiwcJIjS5CBvvVecqxXznC2uh7tV/ZubOFk4vzhSOV+QmZDHOLSGnVp9DJDMli9f3hyme+21d6vv5soy3ffvuuv89ZEKtI93+YsvvtRh/Sm5jwzDz5VnjONMO3M2i04yimwhTzrLHt12WRyJov7BsNpR3pw9n3zyx84Jd3jncP5i64sIY5xC+oqttg499NCWz+e6KBUPPvRgtwXp461f9/ORl1R9EVnsjDPOaP1Yn9J/pvvZH5Mg/weBIDCbEPCusugFoSZp9iJQJCX6wfaevBsRUhDo6v1Nrz7iyCMGP/rhj9q2gfS6dZ1OTW9C/KLvWIz16KOPDJ7sft+x0x2HdR64emfTN0u3W7v2gbaQw/v27/7u79YvLJgunXc2tS2dA4Zj+uuGuvhEdaFbGZdEdf3hD3/YSHj0U4Qmkdarn8vboX0d1113XbPNTJT3ljqnn3nuTj755DaXsFimSGOIYyLM9gljdP7HH/9dW2SBZEiPZDca1c+2lIwT5bPjjmPy0xERozwv9H9zEjI5+nqj+iKGmXNYNGlxDeyLOFnPmudjmMCkrp4dOqrr6LjmL57TUfO0ktv7ybxXGX3CWJ33qax6j7EXLu7mcOTUHzYlqad6K08d5dOIbuMQxpwzX0Nw7NcbDq++9mobY2C8uYlM7AHsA2Pjy9icX/n9cje3nNwfBIJAEAgCQSAIBIEgEASCQBAIAkFgSyEQwtiWQjL5fAYBBiCOcwYthiAEAYamLWVkYyQTgp+BSRmMRBMlxpkx5/KLzUjFoY944CDXcKj8ifLa1HNWTltpecoppzTDFoz6iUGOgc7KTFttvPTSy10dbWX5+VZHjux+Ynwit/pb8ZoUBILAtkGgnCz7739AI+AgqDLKM5pzbnnWORsYo/vJ8+v5ZphmhEcasa0IMpQxjRF8uhOZOHrKeE12Y9F0pcJKnU/+ysmDebvMa6vWOW6QsYbHRU4mDgDvEVHERISwyp8B3vuErP4+77zzmpNA/nCHd9WD84CTCNYcWNrGvQjEHEScIqIjwMIYzMCvPZTL2cVh8uyzzzVnGEKadwYnTW2zor1WrFjRyveeQS6DqeQa5WpbRCJ5iWLgfbAlCGP6CQeW9woCAXKb/Dnu+n1uUbfCfa9u+xm4OxDskMa8RxcuHIvMNV1tvqXyXbBgfusrJ3zphLbVI0cfvNVX3bWjpO28a1t0sD33Gnz08UetX3380cftGg7B4WfRffqafuZ9qv04vEQUs22N5J2rT2hH/cKhXbVl6Taw/OMf92394y/+4s9bO9QYoF9qf0n/1Se9v+kx2sJ2P3QS+o1+nBQEgkAQGEbAe804UmPJ8Pn8PTsQ0H6lo8wOiScvJTKId7N3noN+eeKJS7t361FNvxpFzurru96n5ryfP/jz7f3q3U43RfDw7u4TLpyrd//kJPyg0/cG7R1f+czVdpgcHp+9iu4xdnz29439RQejc9Kb6E+I9Ba/0JHoNfRuSdsi+X/wwVjU29KdNpa/Nkb2f+PNNyZsb88VnctBF3TQk/U5fcxBx/ebqFwWsdDByGn+4UAmcn996nvsMvRDepq5m/psbT0NVvRGcxB65x+6Z4EcVbdR8rhHfes6OHsezXUq6f8bPgOf/c159zi6rxskz5L2sXgFuROO5j9kLbKgm2BpnlJzPsRP8puXIKVpZ+cdxg551jaQ6jKqv6iPdtcH5WfOZ/yAVX9ccZ1DP7VVp7maOZCFHhLd+/HfPj7Yq5s3uL90+8pD30YidB9MXWO+oJ6jEqyMV+aX6qV9tMOnBLJRd+W3IBAEgkAQCAJBIAgEgSAQBIJAEAgC2w6BEMa2HfZzumSGIoYVzlAGOcYWxrlRhp5NAYKxjsPbCmErRRnxJkoMTrfcckuLGMLox+DDoMURzFAlv+lODFiMUQyTnPuMVv3EsMSgxIhFXkYmTuSqI1LCcCrjGaNWUhAIAtsWAYZx4xwHhefVGOMw5nA+DJNUGMgZwjkqkH5sHYL85PctNVZuW0TGL92YaxxUb+M3gs+vfvWr5mTo38WBYOugM888s2Hlezl/GN85MWDtXWMcZIy3LaN3UDlAatxF8PHe8LfrbrzxxuaU4Ghg0OfIMA4z5pPPu8v7xe8cYBwRHJacA95v8ned9vMeQSa6+eabG1na+O68PJDLbBmjnghIiE59B0q/vlP9ri7eLSIMcHzob8oQZQyRqvrc7nvs3voXWW2v4/Bd5IHZ0te0C9xO+vJJg90W7Ta46667BjfddFMj/amn96fEiaOtkQv1Def0CYRETi1tV7j08dbXPIP6Gky8hy+//PLPEMbKCapf6EscUtq+HHUlo/bWp6s9RNDTf/Q1SZvps55/JFFkSE5VsssvKQgEgSAQBILAbESAvoRcf9ttt7WIU963//RP/9TpTgc0/Xgy7zjvY+9D71SJTuX97R1aut1sxGYuyqw9tDkijk9/m8t84xvfaDq+hRqlZ5au5Frbo+sbk2lPbU+nff2111s/GA9HeqBFAeZce3X6+T6djltzqirbvexSdDALCz766LjWr/Qt95OLvliHCPUWQdLX5EsP7et948mypX8X2YvOXyQsvC3PBbnJUxhv6XLlpxzYjPf8VcQw2InW9u4777b5E1mRqyqZa4mEDE9zFfo42c1FPOv6g/vZ7ESrk9+//Mu/NGKW86PqSCblywvRjJ1NfubiRfaqOrz//hiZ1ZzgzY4YaI5W45G5nrK1r7nD/vvv133fdX0eFnReffXVbWyj+7uGTOMRxvRr9UU8RO7T/+RN/+9jUtjkMwgEgSAQBIJAEAgCQSAIBIEgEASCwLZGIF6pbd0Cc6x8BhpGlDL+MZLYboAxh9HIecaSvtFuUyBgMGKkQRyQ53jGmsqbgY2DnCGqjFmMflYJcupujcRoxSjFSDSK4IWoACcGchi5nsF8snXcGnVIGUEgCIyPgHHJwQGBkGTcMb4gEiE6MRz3EycKp4oIVO7h1EBAcu9UUo0V8jv//PObEwRJCUGJwXyihKRy6aWXrl9tbpws4/lE9w2fM6ar++GHHzH48z//8+bQQUjyN+P4cCqZ1dsWk+psXCR3P/lNPq6Bo/HetfUO8Wmc9JvrfLoOYajeQzB1IKdxDrheHV3rd9cz/HtH+b3qAk+kNtfAyTtDci2HhLHc9TCGte/q6lqOLUk0qsVdmUf/iQjoGv3CwbmB1AQ3eJBXf0FEIiNy0sld+SVTy3DoP/c59t13n3ad9688kMf6fc57hXNMX3PONeol701J6mmbIe2j/tpF/sMJlt5h8NE3lYncpt1H9Qv3w1YUByv3kbaQqZRT7aKdPDdwkx/HY58cRxbnYa+enFxw0bc5hDxn48mqTbUNnUL/0CYVwdPfMNW++hI5yECuSiVj9dP+GKB8Tk8JZmSXT40B2ihOpEIyn0EgCASBIDAbESj9zjsTyV7EU6Qbuge9yvuVXjCsA3jfel+bq3uvW9RFT5K8G703vb+9N9kAvONdP1ES6QwJxLvXPcp3nwVZdDl5kjNp8xAoG4ZtQqX6m05UurLf9Qe2IWQsC+TYZOhlG0t0QYv96E30WH1HH2IvkRCGRKRa20UrFkUecYi+T7/aY489G+EJaR/pR3Rh3+nYFgnQ0+Ql1byBDs4mQ7ekJ5PR3+rT1/naTVvpvx13HJtvwEC/94zo254Hz9awXqsu6snW5VnyHMLD/bvuOkbE9KxqH8+H6+Asb/jSu13reVVn0cPMlxZ3+rxznhv3ac8nn3yqWwzzQGtTZVabuwbZzPwJ9hZR2O5dhDHPnrzI77t7YOwT/jC3+Gddt+WsaNDKNj8YTtpI25Pf2OFez7k81a+S88hq+h05jCX0cp+S3xDVbHOrD8mHbNU35KU+ZCSTsswJ4O4a40sl/Z/8sNBOHYANR3I54JcUBIJAEAgCQSAIBIEgEASCQBAIAkFgpiGwaZ7CmVaLyDNjEGA04UQtYxpD4FVXXdWMP4wqDHuMLZysWzMxPjEKSiLAfPLJH5vRkiF6mMSxNeVKWUEgCMw9BBiNjXWM0EcffVQjvzCqMyD3EyeEscnhu3FxU8bGcs5xGCBr/dmf/VkzdJNDvuMl4/SXv7ysOc3qGkbsie6p64Y/ySC/448/rnNcHNKcLrvuOq/DYYzMNXx9/Q2nciJavQ+nfpKva+S1005jW6/U+6Wug5nrOELkdcYZZ3b5fLr9Z+Hq3SMv9zs4DZcvX97eSeqtHfr4IzVxOCCfkYvTQ9ql20Zz9913a9fLR9kcKgg/HJCcLXWtMuWrXHlzvhzd9QkRqDgd5A9v+XDucE4gOYlgxRmhHHk4P1GaP39Bw1qfO+aYozfoc8pWTsnje7+uE+U96hy5bTeE2KX+8uNcGU7OIU+pt7a5+OKLmyOKM0r5o+q1uHMg0SXg8/HHIr7t+hnniraC53777dvapvAuR598na/nikwch65zjfPKH34eS/add9m5OXTIqz0vu+yydoqs8lVPOFa71X39T/m7Tt2RHU877fTWJ0tGuJCj+oa8HElBIAgEgSAQBGYzArt071C6iPc4PRSZB7EFMQcB23zcO9l7cjghWfQJRcgW3pvyYV+QJ93M4gI6Ur1Th/Opv1euXDn44Q9/2Igw7kPIR16nZyCSewd7HydtWQSKKIgc028jbcs2tGbNmhaBTr/QPzaWkILcQw+jJ+sLdCY6mSSy2Zouqt0tnY1n1apVjahjQYb+ttdeYwQrpKbVq1e1hYwIQd/5zncGl1xySSOg0Ssl+dNX5avv+Z2+J+knG9P92oXT9B+dke6NnASzdR1pCflpjz3HIvh7NvqJjotIBTc4I0/Sgz2bixYtbHUtPVR+6ssu5rlSV88rHfbgbk7yYke2QqjyDLHnwYgs2hkBb+3a+xsRTGRBbXXggQc1rORPl0ec0i4iA7PD+dviERF96dnKgr2+Yi6FGGZ8MJdC/lMHz+oowpi8kAkR0tTZcw0L8vWfbfVDVruni/iLsGjeZn5nLJLIee0113SRz8YigytfPyvCmD4hX/LBAgkOke0LXzi0y2PxesKYOpDbWIakBx84ILw55DFqvkSGpCAQBIJAEAgCQSAIBIEgEASCQBAIAtsSgXintiX6c7BsxhwGFgZChhjGEgYiqxIZ5xjaGIUYTrZmYoRinGFEGjP8jRlzGIfGcxpvTflSVhAIAnMHAQZqxxgBxLgz/XWrMhm3p5IQjRxbItU4OxVDOLm9NxzG501NymbMd0w2ubYcAaPuKRLPKKdm/3pl17WcmhMl18Gnew1ukOSzqVhU+2+tPucd7l3u2FgqbCbbLwqD8fKtunqXL1iwocN51H2j+gX9ZFTaoWsHeWvLjbXnqPv91pdxvPYe7978HgSCQBAIAkFgtiKAVI8UgQgigs97XXRdJJLbb7+9kYWcYyNAXOknRAvEFSSUdR0ZRlQkBJcTl57YiD/uo+PSFelLk0kILkg/SP8+3Y+U7/d+YgtQlohGtg1/++23GznFtbamW9Rtgz1dSVkiO6kzIgsbyuKO0EZWxJytbTPZlHrCVnuWTqYuN9xwQyPWiAg2ppsOGiEJsUekJ2Qb3+HugIP2H2WXgQE9DjHMdoJIQnAqHRR5RxQ7+H34hw9bGyMCISciDukvFp7Qx5RDPuQhdiBy9+dOyD4O8jnci6AoP/WsumwKTptzD73SfETfFR0NAUy9V964cvDC8y80UlU/fzh6hhy26Sw8fCI91ZwDhvRubaAfjhHlkKX2aoSx47pn+OOOCCafe+65pxVx4EEdGbSLUmbRJVKUexC7YAvTN954vdn/PMvK8ps2R2BT1heP/WIjb4r0ZyxQN0k7q58FQOpYsutLiFe2shxOVUdlW3gkCrA+V4Sx2hYSae7ee+8dvN3JhCiGPGrhkHFFQi48qYucLD+kRuOMPlZzRX8b05DqyKLObJzKVQfPqlSEMb/bdhMuZNGHEMbMK2bDM90qk/+CQBAIAkEgCASBIBAEgkAQCAJBYLtCIISx7aq5t15lGWpsV8WgwvHKIMhIw5jCIDNZx/HWkzglBYEgEASCQBAIAkEgCASBIBAEgkAQCAKbggBCCKIV4gRSCxKQCEG2oWMTcBSRfDh/JBeHKEdIJrakPvOsMxvxTHQh906WLDac90R/KwvBA1nsP//zPxuxRQSkU089tRE9ppMwhsyDwCQi+89//vMWYfbrX/96qzOSykwnl2gPcmpzn/5GtEKU0Rf6bQZnh/bVL+pvhD5kJQQjZK3hhLSDSKRP2TZQ5Dh9qLCpiE5+Q8pBGnIgRyFZkQkxzDkEKeUjnmlvefRJYMqQLCpwIPqsWLGitQfiT78+w3JO599IVchG++9/wOCUbrt6BC+kt+uvv759jloYoZ6uY3tjl/M8IWKxw8nPJ0IXIpy/3+ragO3ObyIcizCGXIWg5xm2ANQnDFzvWdWGynZPJXY/JK/bbrutYQtTssBPBGXRiU877bQmjz5SSVsgX8lfuUhZtY3kjTfeOHJRkL7jcL2o0UXM0u5kRKrzfGlrtkgR6i688MKGIXtlLRxCUvO7/qUs/dO1bJfk0W/0KWWR6ZWXXxnc3UUrc73z1RfVRX1ho/9oM8+z+opcrK9NxxhWGOYzCASBIBAEgkAQCAJBIAgEgSAQBILApiIQwtimIpf7JkSgDIfC1jPeMMIKF2+lntWeDCZbY9Usg00ZEa1qtNLPKmeGGgYchqtRBrYJK5eTQSAIBIEgEASCQBAIAkEgCASBIBAEgsB6BJA0kEAQdGwLaM6NkIKYIdqPKFEvdVvcIUr1k/vcg3jCXmCOjhiD6HL00Ue1+fp0ES3KXoCwhKSCNENG9guEm+lMCDfIKcoT3QipCUYINuSaDansPiJGXXDBBY0sJlobso42r3qI5IX4NUZI2r3hi1yEjKPOtqyEx3ByHumJ7UieolohAVUfYtNBWFvcRWbT58iBLEYuRB7lywNBCGFJOQhq8oI7QlQlfbUieSEvITfZRl5+iEHT1Qer/Ik+PSOLFi1ska4QkpCXfMJQHWCtL0muVV+kJ9G0HCJkFTnMNXDTJp63LxzyhYHeZrtFvx144NgzaFt1tjORtZCukMaUI7mOTU8ZsEeQco1+7HrPkzbz7CN8whBxyjMtuhdZ+gm2MHb9F7/4xZafdlMXBESRvyoNt5N21U6IX87Jy7PL/icymf4oX3ZI/UN/0s5F9FIXhDp1Fa1OXRAfyU8Gz+Uee+ze6olI6j5Yqas+pE9J5K9xDP6OinymjG3Zfwq7fAaBIBAEgkAQCAJBIAgEgSAQBIJAEBiFQAhjo1DJb5uNAEMxowwDiWSV4XXXXdd+Yyxi+OkbaTa7wHEyYCBkLGLEQRazEpCRscpn0GEsSwoCQSAIBIEgEASCQBAIAkEgCASBIBAENg8BpA0EDEQepBJEHmQshBPz8SL7VCkIGEgZFpst7sgnDqSRJUuO7WwGYwSQujafMwsBhBrtfcYZZzQymO1HHSLMId5U1DDb/yELiXKFuOO8bQ71BYQxBK5RhDHkQf0C4QnhxtaTv/jFL9b3IeeXLTuxI3ed2vIXCQrRp6I5sQchj+lf559/fiM4iRKF8KP8IozJm/2q5ERCUu4Xv3hcI2qxH23rhJCEoEVOdfJsqQNSFBtXnzCG7LWii46GICUCl3v6hCURxuQnjyXHLmntZOtGRDn1hqEy3ONa7cymVoQxOJ177rl/InUe3c6xrbl27dq1re3lrd20iedZvocddmh3zfj2NzK5HrkQmQ3ZjC0R+Uvqt5OIYv122m23MZIg+5++Z7zRF5E/9Ts4wIXs/chy+hC5ixinb7AdWli6uBuLyMG+aTw7++yzGxEM5g74F2Fs3rxd2/XVX6vu+rt6JQWBIBAEgkAQCAJBIAgEgSAQBIJAEJipCIQwNlNbZpbLxaDGCMOowqjDwMNwZNXeTTfd1FZDMkIxvmyK8cSKRcZChh1GRvmMSrX6khGS0YdxkNHSqkLENasbGYiSgkAQCAJBIAgEgSAQBIJAEAgCQSAIBIHNQwABDNmktpwTVcqcXaQfBBDEjX5iN0CqMD9nP0DocOy77z79y6b0nX1ARCMEF3YH8//58z8b1UiGZGVTQG4577zzGoGIfIgi6jDVxPaBQIV4o3y2B1GJ1Gs4P38fdNCB67cZRGYhp2hE5JpqQthBoFEXBCF1QPQZTjvttHMrQ1lIPwguxx9/fLtnVPT1IvSJ+obYxRYjb8m5Og9HbU5+kZe0eRHGtK36sb+IvITAVf0Cucc5CwqHE1vRGE4HtehN+g+MkRAleWgvhCT10e7kcY3k098WCSJbwUPbwEibICfVdeSGod8czu+zz5aPDAVjWz6S+aKLLmpR0JCLyFbPTBNq6D82NhiT0fXqpJ3VBdlJ20iep4osBm/PUh8T18jLoY7wYytjX/Os+E20roMPHnsWkc5cq32UI2lPEdgQsVw/FpHvD63tySYCmnYm2+Kur/hO7g8//KgjC/622QXlAwvXaBNJOUXg0ne0vXq6X9Ke1U76TL+d3FvXwECeiKsSnOBNhmGM+/3jzDPPbPLok/oaPORV1/iNzNWG+rEIaJLnHi4OvzuUlwWqDZ78FwSCQBAIAkEgCASBIBAEgkAQCAIzGIEQxmZw48wF0RhYFi5c0AyQDFBCu//6179uVWOEYjxh5JtqYgxbtWpVy08ew0afys+KUkdt9+A7Aw6DqINRcbx7K498BoEgEASCQBAIAkEgCASBIBAEgkAQCAKTRwDRAlkFwUPUHySS5cuXt+g//VyQQMzpi3CEjLG5c3TzfGQNpBNyyH8UeQoRBBEGaQrZiJz+diCATDWpC8KL8r71rW8NVnRRnpBVHMN1YgdRzn777d9wUR4Z3UvmqSakmosvvrjVQb3gOarO5EDyIVORe9ht/O2+4UQW+CAfsatYlOfafvI3+WEukhgcHewvElmc17a+6xfKdo38nINHRbDq5+278wg4CEJkQeiREMqqrSbCDZmIjGN479fIQ8hBFZWr8pKfshxw0p5bOpFTXfbcc6/1hCb4I0dNpt1do6+qD9vWOeec03CsCG1klpe2h/VECzTlI1KXCGW2WNQW8kcAc68yxshjB7coctpLck4/L5zgunDh6R357MTWNvIpYpVr9SvPv0iDt956a9u+Uj7GBqS5Ioz5TVu5V38TaQzRy7NUSX0ccFSudiqymGvIrzykQiRByd/skuQdL3kmkEZtCUt++ap/vx9UfbUXuer6KkNdHdXPJ9Oe48mT34NAEAgCQSAIBIEgEASCQBAIAkEgCGwtBKZuhdpakqWcOYFAGXMYaqxIffPNNwf33XdfW7348MMPN4MNI89UE0OVaGWOySRGHqsByWGFpK0yGZE3pezJlJdrgkAQCAJBIAgEgZmLAMcRpw/nKochHUE0hgMPPGhCZ9LMrVEkCwJBIAgEgSAwsxAo4gfyxNZOYwSWjdsZkGvoBMg1o8hVU5VbfkgiDoQW+sV4qWwlZEVW2dyEqDKZfPrtMpnFe+q0MXz6dRY9a2MJNsg4k03ayD0IaY6ppn67wGlbJnVxkGNTouipC/uWY3Oj5SM+IYQh4tmSEhFvzZo1LYqc7TorWpb210/pzqOIbdrfc15tw173xhtvdgTAdxr5zILPp59+upHSRP33d5FJh9tD/Rza24FUNpVU9+tfU+lj5O8T10aVWW3nWtglBYEgEASCQBAIAkEgCASBIBAEgkAQmAsIhDA2F1pxFtSB4VLI+nXr1jVDEuPT6tWrmwFHCPrpTgxbVk5a0WwloNWsUzU8TbeMyT8IBIEgEASCQBDYOghwbNEDOKlEV3jvvXc7nWTP9dEYto4UKSUIBIEgEASCQBAIAkEgCGwbBGr7R1uZigZ3++23twhgFneuXLmyRek6/fTT2zaNyIXseiJ/0aMnSiLFPfXUk932k8+0rUlFL7vnnnva3wiFi7ttKi3kVC49PCkIBIEgEASCQBAIAkEgCASBIBAEgkAQ2HYITDzL33ZypeQ5hoAViYcc8oVG1rJFwVtvvdVWMDIWHXHEEY1EViH0J1N1Kw2Fp3e/lX0bixSm/DPOOKNtjyCaCKOU1YETJWHorYy0jcVUkvvUxcrdWolr9bC/rXZMCgJBYG4iYKzw7Iuk+MYbbzTjuCiItXWHccoqZ2MW47y/rQzf2Fg0jFZts2tbD9uoMMgrR7lWhdtGo5+MPbXCGnnW+LlokRXiC6c8LsnbFiVWhb/yyitt9bkya5xUJyQcDgVlKotDgQyjErzeeeed9k549dVXG27qpG6SsdM475Af3GrV+Kj8tsRv8HWQA6avvvpKt03LixtskaOu3iXqW86WiWSD0euvv9Edr7VtX9S3n/QDUSgc8tZWSdOHgLbSv+rZmL6SknMQCAJBIAgEgSAQBIJAEJh5CJinOZDAJPM6izsfe+yxtiuAOZk5jGhg5jsicCGNmatMlMyhnnrqqcHzzz/f5o2vvvLq4PkXnm/zXttx2i5yyZIlbQcA8+GkIBAEgkAQCAJBIAgEgSAQBIJAEAgCQWDbIRDC2LbDfrsquUgRJ5xwwuCyyy5rqxZvvvnmZmiyupDTHdFqsgnhQsQwB2MTo9NEiRGsCAyiifh7Y+QtRAYGM59TSQxqSBXKYFBDdOD4RwbYWJlTKSfXBoEgMLMQYFBHprLNxkMPPTS4//77WyRFv0miKYpwyDjuQF41PkyVMGaMQRJDSnvhhRfa9h4PPvjg4NFHH21/D2/VixRT5TLw18rwWh0+lfKVaTuRBx54oNWNI+DFF19sY6U6ytNq8eOPP76Vyblg25LxCGMwe+655xpmq1atakRidUJIk5BuRae0+lwdaiydiswtoyn8V4Q8hLjf/va3bTW89xU5+0ldbWVoG0NbuRQRebxxXl2ffHLdYO3atQP5ibLZT95NX/va1wbnn39+6yshjPXRyfcgEASCQBAIAkEgCASBIBAEpgMBW0la6GMew9Z2ww03DK655po2/zHvtAUj+xa7njnLxuZibGgW37CLWTxlXnPkkUcOjjvuuDavY8Pbf/8DWr7jzROno57JMwgEgSAQBIJAEAgCQSAIBIEgEASCQBDYEIEQxjbEJL9MAwKMQA4ECUYojnhkCp933nlnW1koqgpj0mSIYwxWiBaiky1durR9bq7Y5GL4YsxiJEPKQIRA9kAg2FiqqDQMauqFbIYoYSUmwsZ4JIKN5ZvzQSAIzGwEGMSNXchFiGJWZPuOxLV27QMdueudVoHf//73bWyw0tr2HAzly5YtW0802pixXBnIYC+//FK3YvvpgfxeeumlwbPPPtuIVr/73e/aivAiWxVqxh/3Gc+QWBGbkGyNx0hPDuMe4/94qQhqtidBdEJ6cpDBKvSKakYWESTJgFx27LHHNucAJ4T61TgIM3m6/u67716fJ9zk515p0cJFDduKpFYr3EWYnK5kRbw2Utf77ruvEca8pxDZ+ons3lfq4T1xzDHHrF99379Ou4kmps3VVV4O+PWT9xpHDZz0C1h5fyDNJQWBIBAEgkAQCAJBIAgEgSAQBKYDAUQwR0X/L/uX+Y65jrmexS/maBZH1dxvPFnMLc05Ldo0FzV3s9jTwiKLgA477NCuvHkbJZ6Nl39+DwJBIAgEgSAQBIJAEAgCQSAIBIEgEAS2HAIhjG05LJPTJBCw9ROnuOgzDE3IAStXrmyEgrPOOqutQpwMYWwSRU35Ek56xixGLWQKRrInn3yyES3KYDZRpq5BgkA2QAxA0JAfAsDGVmBOlG/OBYEgMLMRQGZiPL/lllsGP/rRj9pK7Npm8YMP3l8vPNKQyFzr1q0b3HbbbYPly5c3cipi6URRuCoDpKRHHnlksGr1qsHtt93eCE2M9cipynOeIX84GZdqTDL+FjGJIf/iiy9uh6hjooEVoWs4D8Q0EcxuuummwfXXX9/yM9apO0JUJWRZhDLkqiee+F37nDdv11Y/5dZYSG4OCNdeddVVgzvuuKMRzdSh74B4v8MPCU++8ENEs73wdBLGyH7rrbcO7rrrrsG9997bIqoNk/DUl0zkdr3oY+QTcQzJq5/ee+/dRh6U32233TpYtWp1ez/0r/EdjghqyGrwRo4TiS6EsWGk8ncQCAJBIAgEgSAQBIJAEAgCWxoB8xjEMQsoRVE2XzOPrAU95mUWwJirTJT23nvvNi9i92MDtNjz8MMPbwuWzG3MDze2WGqi/HMuCASBIBAEgkAQCAJBIAgEgSAQBIJAENhyCIQwtuWwTE6TQKBWLi7utqH8yle+0ggCoqwgOTAkvdY53JEftkVClEBmYNwSLr8iwiB3ILeJkMOAJhS/64pYwanvQJ5AKnjiiSca0UydRO5BQHNPUhAIAnMTAeRQ0b2MZQhGiKLIVyJ4idpVxnBjgvEN0cg4YdW17R1FV5w3b5dxxwn3GY/cIzIV4hHiGWKRMQnZTOQwhCxlVXmFNjKrPBCx6qhoZwz2SK1WexvX/E3mGt+QzRzGQSQqdeQgcI06KrPGN+VYgQ4PxK+HHnq4u25+i7y17777NJKXsiQEN5ipBwzIBQf16dfB2CpimfMIvP6Gmy0g5eWdsqUSjMhPLhhziBjX99xzr+bgUFe4FDkYWc6Yz4ECFzjYdpR8RY6D3auvvtbOa7tnn32u9Q9EMHXtJ2RpeclTdDP56UucK9pmuF379+Z7EAgCQSAIBIEgEASCQBCY7QjQfRcuXNgW8J162qlN7xb1aixS1ZbT+2c7TtMlf9nrzFMOO+ywNm+teaMFUuY5zpmzTJTMg88+++wWTcz1bH3sado2KQgEgSAQBIJAEAgCQSAIBIEgEASCQBCYWQiExTKz2mO7kQa5AWHMikVReURnEWlMhJXaimxbgSFyjTD5Vk4++/tnB/evWdOIEbZWKye/yDxFqCAz8gNCheg/CCOIHVZRIlQUeWBb1SflBoEgML0IGL/uueeewZPdGGA8sJL6oosualt6eP6L1IRIJRrV7bffPrj66qvbuIEshVhqFff8+QtGCmpMXNONQ0hMN998c4vMiEx09NFHty0ffYoQVqQxjpZ+KiIS0hmyGsKXCGcM/fIlk+9IThwDIizW+Ibgpnzba1577bWtfgi1xkJbahovGf6RmZCjnnrqqZYnspWIZMZFn65D8CrCGEIZkpXrkM+++tWvDk477bTBcccd1+SoOiBlPfrYo4NHHn6kXW98VbbrYLslI40hh3GIqKvIZ8o27nsfqCt8EbfU05hvtb2tlUXK9C4THYxcHCRkgwuym3Nwdi18rda3JYu8+wlhTd9ALNMeV1xxRXuHiKgGo+pH/XvyPQgEgSAQBIJAEAgCQSAIzBUEzEfYUU499dQ2R1IvfyMchWy09VvZYiLzF3NN81xzHVGyzVsmSuZ82g1ZzLzVPKbmdxPdl3NBIAgEgSAQBIJAEAgCQSAIBIEgEASCwNZHIISxrY95SuwQYPATNYXjH7miouWIIrMtE5IEUgCZEAd26aL+PNuRQZA0XnzxxRbRp4yVFe0FqQD5QfQbhDHkAYQCq2Cthh2LMjRvW1YrZQeBIDANCCBiORCCVq1aNXi1I4QhChk/bLGLyOXvMo6LHIWcxRFi3EA8FdHQ+RpP+mIyyhtbEFARWJHSjEPul7cDeUtUq4oU5h4yyZtThZGewR6pjZyiYyGNIYWdfPLJjdCEQPZQR5KSB+M/mdyDHIUwRm73Gts4C0T3OuWUU9pRxChjp+hfCGPIbxwDynS/SGiOxV1kSYkM6rWuI5NVhDXvAqQxRGL1c78EpxalccedGvFMnjBAvjMWywt5CzELIc5hDN93X0S2BS2vIr+1DLv/3IuQpa4ff/xRiyCmHvJAAlMH479V8JwiCFvLli1r+ZLL+E5+18EZ3r7DSPuSYYwAOL/VH+FO/ZUpkpuDE8xnP5FH+7netY899lirKwzL0dK/Pt+DQBAIAkEgCASBIBAEgsBcQsD8wzzEIfpw0rZFoCKObVspUnoQCAJBIAgEgSAQBIJAEAgCQSAIBIEgMJ0IhDA2negm73ER4PxGThC55dJLL23O9RtuuKE528e9aSudEBUMeQMxAZkBWULUF9FhaoUk+YuEgCRREWdEqNlll3nNuIk0csIJJ7QVmbZlSwoCQWBuIeC5R/JBLkIYM6YhPIkghSyKcMTpUQmBi+PDqmxkrx07EtR++1kxv+fIFfNISUhDyGIigq17Yt3gkC8c0rZ4RDiSR409tlE0Xtk+F6FK1DIELZGxyGI8I6coZcYzJKiLL764bX34cLd15OsdSenHP/5xExUhzIpwZCgkXmOgrRoRo5C3kLsQfhHLXFNkN3U98EDbMX61yYXohvikHkhUsELwMmbKzzm/K+/Agw5sBDBkscqPMPJEvkICU1Z3e7tfXuSRn3rBSb3uuOOOwbnnntsORDp411hd7QCj3/zmN404Rw7Rvi644IJGGIMTQh3ilvotXbq0vafIUG3p0zagyHPGeOO+iGSIaAhuDu1CNp9F4vPegJ/73D+cyOm8thN9zf3q6H6Y+Xu4LsN55O8gEASCQBAIAkEgCASBIBAEgkAQCAJBIAgEgSAQBIJAEAgCQSAIBIEgEASCwGQQCGFsMijlmi2OAIe7g0NfQijgxEdO8H1bJc54xADbfyECIErYMs0hQoxIaBz4oxIyGYKBkP2i0iCNIGz4DVEgKQgEgbmFANKSaFAidCEtGTOQYEX9QriyMr6fRBJzIJYhXI2XEIMQhBCXbGVYZKTddt+tlSEymLKQi2rrR9EN6xDpytiDKFbbYCJGkbUIUYix5513XiNiycfWwMoSKctYZzW5cdA4jQQrUiIyHCKsrRT9rR79sc34uXDhonYgPSHMif6lLh/84YP1BK8x4tMODYuKJrbjDmPvBGSxYVKUv+v37mv7rly/FVaicIkOhrinPsbdHbo8RQ5zvwORizwPP/xwixrpbyQ+7YXYpW0QubyXjN/qeswxxzSCFzyKyFbyGPNr22Ftjfzm/dAnd5FTHZXjaIS4HTesY/UFecMc9vKvNqj613X5DAJBIAgEgSAQBIJAEAgCcxUB+rS5llR6f/ThudraqVcQCAJBIAgEgSAQBIJAEAgCQSAIBIEgsC0RCItlW6KfshvhAMHq+OOP6yLELGvOdpFitmVikOT8R8hAOkCOQAAT4QepYrxtM9Wjti5zPdJBRRhCAkgKAkFgbiGAfIQshuT6x0/+2Ag+izuiFrKYcWRTE/ISgpeIYcacRx99tBHMjEW2gkQ2c82D3TaSV1xxRRubkMFEunrjjTfbOaQv8j399DODW2+9tRGnEKkQn+SD0EVOY1URu5DFELBEBhPNy3kE2jEi1cK2LaNtIJHFKtrixurIsYMkNa8jnZWTByFqzz33aGQsMiJZkdeWkJxDzteY6e/XX3+jRU1zrd8Rr9Slka+6/JHC4C3KGuLxe+++13Aj6wknHNfKlafIa7bVRIxD/kWoQwwTMQ1RTJ2M/f6+8MILW8Szww5b3DAj+8YS2cgBL9crU5777bdfI5359P547tnnBou7fIcT7JGUtbsEZ/dog83pT8Pl5O8gEASCQBAIAkEgCASBIDCTEbAYxDyLfkyfpv/TsenXSUEgCASBIBAEgkAQCAJBIAgEgSAQBIJAEAgCWw6BTfdobzkZktMMRYDDm3HOll4IBoxzviMcDBvqEAtcw7GNZMWZXw7/iarXiAQdmeCII44c2GLN3/KoCD1FCCDLTjvtvJ7ApQzEDEQH12zJpCyHutoGTRm+q7NVroyXo5JtzVasWNGIZuQfji406p7h32CGuGCrOUQJxBDYijKTFASCwMxCAPkHSUukKs4Mz67tBj2vInsZKxC5kLskY4JrFiwQbWrBeqfH8FhpnBFdTNQyh3Js23j66ae3cRaZC+FJNK0777xzcO+997ZxAkEKwYgzBQnrow8/6raafL3b6vf5Jg9ilahgyK2u43hBSjLGIVIpwzj35JNPtshZ8lAXh2tET9tYUtfCBZFOHt4jRTxTV4ffvDNcb2tKRClkYTgiR9U7BnFO5DTn/C7iF5m9Y+ApL/VesGCM6IVsRX5bCLv22Y6c5Vq4+922lUhlyjW22rLTOAtT7xJ5Le7eLZNJ8kBi0/7kVSf3w3jnnccikpERdt4J2tS7RSQ0keFsNdlP2l07wANe3imIx+Qa7iP9+/I9CASBIBAEgkAQCAJBYO4jQPesrc7nbm3/2M0HBi0qssUxdG26PL1dZF/f6cbmBdGP524vSM2CQBAIAkEgCASBIBAEgkAQCAJBIAgEga2HQAhjWw/rWVcS0oEILBzXiAKiv3Csc4r3o50w1C1btqyRuZDJGPAQrfrXbKzySBbLly9vW4AhWHC4i4CDGEYOZSxatLBFw/nHf/zHRsRgNHS4ZjrSGEltpxa9BrFCOUhtiFyjElKAesALDlNN6oh0gCDw13/9141oMt11nKqMuT4IBIFPEUCG4rQxJnSujTb2GR85NmwLibR09913t7HTXZ5t2xwihBYpFqFoeKx0/7p16zqi1wuNbIToJeIhQpexCBlNlKw77rijXaPMs846a/DVr361jb3GoCJt3XXXXYP77ruvEbJEKhNRzLiOICUpmwxIWEuXLm3R0hCryKd+U01kt+2laF8ilhlHyY+kRvZKZFYeIhfym6hmv/rVr1r57ikHEMeYdwKMyS7yly05jbfeDdIYuWyX9n6CAxIfYhiiGfyVfcghh7Ryrrrqqna9d5YtNpHWKkJZyTbZT2Q2hD7tBM8i4yEYe1+pg7ogkSnPu1G7wpds2qifXO/dgaDnnau+5Css+tfmexAIAkEgCASBIBAEgsD2hQDd08KCYR1yLqFg8Qi9f+3atYMrr7yyzSfox+Ym7EUWeyCOme/Qsx1JQSAIBIEgEASCQBAIAkEgCASBIBAEgkAQCAKbjkAIY5uO3Zy/kxO+CEsitUyUECEcm5o41B2IFOMlhkKELMfWSJz0MEACcCjX9mXTlZTnQExD/EgKAkFgZiPAmSEqlE+pSFoISyJFIS395je/aYQn5zk6kItsjfjqq6+2v215aHtGY00RgziDkIpsw2IVPQISsq6oYKJZ2b5RhCqkI/cZn5FZL7roos6BclBHptq7yaIMhDCRzkQhUzYSEkJvEcbK0WKsRyTjnEHeUjYyHPJSyaUO4yUYIHcpY/Xq1S0imL+Rsbwb1AExrRLyFGcP/NRVNDIyjrclMYKY7TiNwfIr+eVHPjgYo5HIEPWQ0+CMVCeylzZ5+OGHW7vAQD4cTmPkrkUl1qQ+1Utbawd5imrGaSUvxDRjeJEA4VuEPG2HSIc05hPZrJ/co50RAxHqalvk/jX5HgSCQBAIAkFguhFA2PB+Ho6EOd3lbi/5I+Qj/cB4uhMCu8i2k9HlpluW5L/5CHzwwR/aIhA65VxNng/zCnq8BTgiA9O7zU3o+b7Tlenc7Ed0fjp0iGNztUekXkEgCASBIBAEgkAQCAJBIAgEgSAQBILAdCMQwth0I5z8g0AQCAJBYE4iUIQxBCLOVRG1brzxxubgQOZCCOo7dDg67rnnnkbIuummmxrJ65vf/GZH+FrSEYRsYzgWMevdd99peXGUcIYgESEkKQdJCRkN6UjeomSJuIVMJUpYEanktdtuiwaLu+0VEY+QmkQYk8+Yg2X3z7QJQq5oXyJJuk6UMEQzThgOmI05GjlvKvLZFVdc0Zw6S5YsaVHEEIERvpRRCXaikfW33vT3eInzCKkMCQ4xaziRD8lKvZHByFLtgYQmypj2QIwjF1Iughzi2lQTOeFpS1CEQGVpB1tIIsFxWvXxInvhQybyvPXmWxsUW84x7XziiSc2h2C15wYX54cgEASCQBAIAtOEgPeW9y1SU9KWR4CeQB/o60VbvpSxHOk8iPLKTAoCswEBOrSFIOY1F1xwQVtgQ4cXcdg8CoHMYhnReM1xzHUssOkvTJkN9YyMQSAIBIEgEASCQBAIAkEgCASBIBAEgkAQmCkIxHI4U1oicgSBIBAEgsCsQoBDVfQNnxLnqohTSFevv/56i84lqliRhxCBXM9JaEtJf3PkIVPtuuu85syT15sdmQghCZnKFpYiaiFzuddKe9GpKnoYJ+CKFSvaFr6cJZU4WnbddX6LJsaRgihGDtESkZoWLvxsVC2ORI4WpCUOGVHOyIIIN1FyvXqILIYIJboXshx5yY7IRv7ajlJ+Y3V8s5He3IMY5zdyIX2RszDzuwgciGAIcshy8Dr44IM6R+u8zzhbkb8cHEjuQ1wT5Q1WzzzzTItCgDhmm0eHSGtwmmxSTyS6Z5/9fdvmUxtyYCF1IZ9xWonuVhEOyKDN9AXlr+tIfrBV5oEHHbgBWQ02yGhjZTw7ePDBB5toIpa5J87eybZUrgsCQSAIBIHNQcD7CEnbuz1pdiNAN6TzJAWB2YJAzQMs8jB/MD8w9zEHQBYzj7IQw3zLp7Hq0EMPbZGY6eSImJNZ7DJb8IicQSAIBIEgEASCQBAIAkEgCASBIBAEgkAQmG4EQhibboSTfxAIAkEgCGwXCCD0cFQggdkeETkLCatISbZFFGXMlo0iU735xpuNZMURsueeezUHB1KUiFUifHGAyA9BChGqIlshkykLEQtRCQkK0WpUUnY5TrrNG5s8nIe2mhyV5COCl2vqviJvjboesUyd7rrrrsHVV1/dopEgyXFO2iZTdDE4VEIwU0fbXiJ02QLTdjLLli1r9SkSV2GGLCaqGqIcwtWVV17ZyGBwVf9RWxTLg6PI9RxL5JOHa0UWI1tFI5uobiVzfWo/cossdsMNNzQiGlKcQ0Qw7Th//oK6vJHFlItAB5v77ruvteVll13WosaJnNBPyGVIYrYbJfP3v//9gQh0CGMIf0X669+T70EgCASBIBAEgkAQCAJBYK4hYC5gvkKvNw+i91uIYkGNhRgvvfhSmxdYHGKbefq4OQj92jxha0Twm2uYpz5BIAgEgSAQBIJAEAgCQSAIBIEgEASCwPaJQAhj22e7p9ZBIAgEgSCwmQggG/VXsFsFv99++zXyEGKS7yJtFflJpCvEJ04PK+WRp6ySdyAxffzxbi2yl4hUSGPIUhwlyE2cHn4T7UNELnkgdnGKcKRMlEQKGSOzzW95IYNxpPQTshJCmnzlWVtIVrSs/rW+i7ZFPsQ2hKh77723Hchftsg87bTTukhfx3Wy7feZW9VZRACOnjvuuKPde9555zUnD4IZHOBVmCljXUf8euCBB1pZIrhxGKk7Mt0owhi81OOAAw5oxDfkK9jLE7kOXn0i32cEHPoDdrBBctNOyGK2w7Ftp3KWLl06OOOMM1q+cO2nDz/8Q2srERHcgwiGLHbhhRe2aGTIfv2knFtvvbUR7H79618PVq5c2SIm2O5S+yGMJQWBIBAEgkAQCAJBIAgEgbmOgDmI+Y/D/KIW5tDrzSEsxHj60afbnOqtblEHXV8kX/MZc4Cay7hvKgtE5jquqV8QCAJBIAgEgSAQBIJAEAgCQSAIBIEgEASGEQhhbBiR/B0EgkAQCAJBYBIIICAhJnFEiN6FiHTSE9+oLwAAQABJREFUSScNjjnmmOakQErqE64QyhCcbCOJHGU7w7feerORwGypgkxlO8L6zrlR5Cnf++cR0WzVMl6kMOLXllIIaEUE40Bxn7/7iZMFsQlB65BDDmlEq77s/Wt9lyf5RRa78cYbm4NGZDXbQZ555pkNg913/zSyWN2PRMWZU4Q4cigPeQrhSn375fobrshU8hddzXckNeSvUQl+yiAfgtnLL7/copKJ2OY329bYLnJjyTUOJD3lIYuJYsARJSKadtTehxzy6Zab/Tw//HCMHAdbMnF4IbshxQ2Ty9yn3uqknZHLJDIj5blee8bh1WDJf0EgCASBIBAEgkAQCALbEQL0aPqwBRTmVEcddVSL1CyasIU41113XYviTJe2cEX0X4tgLOChY/fnF9sRbKlqEAgCQSAIBIEgEASCQBAIAkEgCASBIBAENopACGMbhSgXBIEgEASCQBDYEAFEMaSwsZXrg+bE4LxAgLIN4xiR7NP7kKMcCEuIVaJ0reuiZyFfIUEhJyFsOXwfJozVeddymiCN7bTTzp8W0PuGXCR/edsWEfFKVC5ksf4Wka5xICUhVzlHftsg9h0r8nMoW7StJ598sm0nKXKWFf5IXaKqIcJx0ChnVPrww48aCcr2jlUP15KtH42t7iV3RdaqLSjho3yksFFJBDN1diB7wU1kAuXZUnLx4sWN9LXzzjs3XIZJWK532G6TnBxRthG9//772/0cT6J+qau8RpG/yPXJJ2PbbyJ9KVt/cK/2V/ZwgjdCn3MwgTdymq133nnn3eHL83cQCAJBIAgEgSAQBIJAENguEKAfm6c4bANvscnhhx/edPRXusUhFr5YWELXt/jCQY82zzHHQDIzr3AkBYEgEASCQBAIAkEgCASBIBAEgkAQCAJBIAh8ikAIY59ikW9BIAgEgSAQBCaNgOhee+yxZ9sa8XOf26GRjBCDOCimMyEziViFuPXxxx9tUFQRuxCnEKsefPDB5ixBRuIs6SfRr5CqbPmI/PXlL3+5bZeIYNUnjKlTEa4Qy9asWdMibnHe2FJS9K8vfelLLUIWp8x0JXUThY3zB3FsVBJF7O67725kORHdkK98IpjZOhMZDrFPBALb1QwT+z744P3u3jea4+m+NfcNfv/M71teiGG2lEQSO/744xuxbhjPUfJszm9wV99R7bw5+ebeIBAEgkAQCAJBIAgEgSAw2xCoBTWIYxZhWIxjccnp3RbxFuJYBPPMM88MfvKTnzSd/cgjj2xzFBF+zQFsKZ8UBIJAEAgCQSAIBIEgEASCQBAIAkEgCASBIPApAiGMfYpFvo2DAAd9Oedru7ThSxEnFixY0Bzvw8734WvlxwkuT/k5ECD6CQlBnqLoyA9xYTgKTP/6LfGdXA6kCEQEhIw+IYEcDrKRq1aojidX5aee/TyrrmXslB9Dp0959kkaW6JeySMIBIHpQcAYtffeezXHw4IF89v48dbbb/2JyPVxe57744Nn39iH6IXMZXwxphhP6rl3fR2kdk+NGa5xvXFCHqKHWTlf+bjPtcYckbEQwWzRYjtFW7IgSBmnJWOS46mnnu4iiz3UrrEqv7Zv6UcYM5aJtmUbSXndeuutjWD22GOPtS0ZzzrrrLZFo8hkIq5NlMhY9Sh5ye89QG5lSc5J/i7SVL0vyA2DurZd2P3nfgeS3J133tmwWdyRu5DDRHQjt20lH3300UYGIytinLyUJz/4vfrqay06wb2r7h3ccvMtLSIa0pm8VqxY0fLjpNJuEyV5ylub9euq7erc8P2wcF4dJTLVMXxt/g4CQSAIBIEgEASCQBAIAtsTAnRoh3mYw+IPpLCXXnqpLWixOOSmm25q27sjjok4RreWDjvs0E6v/vx624t8ag62PWGYugaBIBAEgkAQCAJBIAgEgSAQBIJAEAgCQaCPQAhjfTTyfSQCnPWIBFZs2pLroYce2uC6k046qREGkBJEchnP8MYZLz8GPVFgRKqRJ3JDPyEeiFbD+GerMitBy6nfv25Lfkc04KxHsHDY1sBRpARbrqkb2Ryi9fgNGWBUkh/j5IsvvtgIDIyV8kPykJAVRKxRP4QGK2TlN53ReUbJmd+CQBDYNASQrzgabJUowpZx78EHHhzsOk/ksT3agQjqGgnpyvaCxlCEJqQxY4n7OTyKSFUEI2MI4iqilHETQckYwTHy1FNPtfEF+QkRzFaHSEyiaIkaZgxz7oEH1g6effbZdo8y5G1M85s8br755nYY+5DFjLvHHHNMi8pFnhqzjV8ikMnTfcYtWzIiYrkHoUpdN5ZcQ06H7+rHmWPbR2Ni/W68l9TbGOq894XPo448quENh0rq5Dr1skUmWbXJ6aef3upzzDFLGo7KUi/vHdHB1IMcfoOBNnH/lVde2ba01HbqCJujjz66tVVtaVNlj/epDuoj6gFSMBKY8tVjcUc+8z7pJ3Ulv4hwyH6SsmA73ZHM+nLkexAIAkEgCASBIBAEgkAQmA0I0OHNkSziEQGYfcXcypzBnMX8wLzL/EuUMQcbk/kTu8vGFrvMBgwiYxAIAkEgCASBIBAEgkAQCAJBIAgEgSAQBDYHgdFMl83JMffOGQQ44Dm4OdARnRjafv3rXw9Wrlz5mTpyqF988cXrI9twkDO8FemhfzGHvIg4IsBw2Mvr2muvbQSy/nXHHXf84OWXX26ECEZAB4f5ZAgJ/Xwm+x0p4u23325kLluz3XHHHesP56QjjjiiEQZOOOGEZow87rjjmpGRXOQrUohrYYccghgnIo+oNrZIk+/zzz/vkkaCQxhARkC8QJwogyfsfE8KAkFg5iLAOeHglPAcI4hyRhj/ROhCaPK9nmVjGsIQQtDatWvbGHDKKae0++s6+VXEQQQieb777jttLHYOURU5TB6VF9LT4Ycf3ohFiEZIR/I3lj3yyGPNUWJ8kx9yLscJ4hdi1C233DK48cYbW6QwshjfOFCUJRmzjU0IaMZrRF9j+Mknn9zIWIhPxnzkNhHIhpNxsca1Iqxxzuy5157tPuef6+SFm7HU2AeLKh9ZTtnq6z2kfshbSG0wloy36kY2Y628EJxtr6lOroXPq6++0pxHCHXy0z4cS+RSpjFbG8HuqquuapifuHRpw7XIYkhg3omjUtWT7Oqx8847tTYuMp+6ajO4k9k1/QRr7bJ69eomx4L5CxrZ7MADD2zvmv47pn9fvgeBIBAEgkAQCAJBIAgEge0RAfoxnXq33XZvh3kZ3V8U5Ztu+s3g9ttvb/YYcwjbVbLF0OXp4v0FgLVYJfr29tiLUucgEASCQBAIAkEgCASBIBAEgkAQCALbNwKf9VZu31ik9kMIIItxXnO+M7TdddddzQk/dFkztomYwtktEhkygsguHOzDDnEO/TVr1jSH+apuu4DHOgIAIsNwevHFFxqRgWMf+WHZsmWNyCC6zpZOiAbqikCAbMBZz6HPoMiQWIks8CiywZlnntnOV2SwqmvlZ1Ur3BDj3GeFa59ogAiBnIDUIU8EB3kiQzB0Wh2bFASCwMxHgLPhK1/5SotqZRsUpCARrpCQjAvleED+MgYgkiK/IqEiLPksQqzIZMY50RqNpSISPvvscx05aox8JiIZ8pOxCvH2tttua2Ok+4r0pBxjGgLUe++928hcIoQZc5CurrnmmiYDORBiyW5byeXLl7cV9+Uwgfybb77VyfFCu884z9kib+O978pFkCpS3HBrkUmELVEURftCbnPPoV84tBFl3fdyF3WNTN4Nxj2YlQyIaKKmIaMZL4233i+imsHJGI3Q5j0Ck5/85CdNhDPOOKMRxjiMEMOUo+zTTjutYea9Ri54VjRLWCP4GqthhVz3YHfd61353g+IcfKp9hyuK9nr3aeN5I8sJoqBMhDt9A0yiuw2PMZ7d8DUoYyvnPyV9t7zLoVZUhAIAkEgCASBIBAEgkAQCALjI2AOQWf/whcOGZx99tlt7mD+w9ZC16fnm1OYQ4mSz/ZijmAhn/lZ2XTGLyFngkAQCAJBIAgEgSAQBIJAEAgCQSAIBIEgMLcQCGFsbrXnFqsNEgGyAYLAjV30GdGxOPMZ0Yad3Bz2VmpyhHOIOxjqFneRZ3xyfMvPwUAnog0yhSguiA3IBiK8VJLf++9/0M7bvo1hjyOdEa8c/+M57CuPyX4qCyEB2QCBAGkBsYJBcccddmwO/8rLteRRV4QJSeQX8tsCoYyLziEaIIzdcMMNrR6MkkgNffzk59rf//7ZRvxAppPk0yLwdGSDLVXPlnH+CwJBYFoQQBjjbPDMGx+Qi4wrxi2HZ10yHnq+kYgQn5CZRCbz3RjovGffFoQcFx90pCVkUkRcUb+QhoyDCGbykC/CKYKr8VWS//wuMtVhXZ777rdvIzgZdxBg5SNSpGTccnCUVLSws846s5NjfpOjXdT99/bbb7X7jIsifRnLJERe5LiNJaQp5LcVK1Y04hQyLHIcopZyEc+uu+66RqwtzNSlMDMGjtVp/nqyWG0ng4wmGb+R35Bz5YX45tAm3kPul4rYp53g+thjj7Xf5OPcK6+MkYLhZLw2jjs4mSaT1O2CCy5obe49qR29s9RL5DakN5h51xj7/d5P/boi8cEHoVDbJwWBIBAEgkAQCAJBIAgEgSAwMQIWd9DtS7+3aMMim0cefWRw8003twV9bFxsTK918wE6Pz3dfMk8zGFOJp+kIBAEgkAQCAJBIAgEgSAQBIJAEAgCQSAIbA8IhDC2PbTyFOuI4MBJXtHAkLuQGc4999wWJQZZoRJnP8c3h7rDvaJqITUsbVt57TNYsGBhixCDaIDcID9EMcY7pAH5lWFOXiK7IF0gKHCwI6IhAiAJIEzYhqxPMCtZNuUTKUEUH0Q2hkPRZTjnRcJByODwL9KWyEBwQTLg8CcnIh3Z1QHRQkJckBcShzrYXs7qVqQJBDNkCQkG6gdnecpfPZUHP9cjOjBYJgWBIDBzEdh9991bVEDPOWcDwqlxy1HkI9IbU4wViGLGM2NkkU5rnHHdggULGjkKqcmYZNxBIEO+Mn64/+tf/3obC40dnCCcHghIIluJSCVvZCnkNeOVKIeIUhIHyPHHHT/40tIvNVIVYpVxb968XTdwjiBjIYcVcbdlsAX+M27CoJwzcEFIg5myEI8l46c6iVBW2wGfcMLxzQlkfEQuU3+RIeHknWK7YJHEELj6zh7YIYYhYXmfGfsR6Mjgd2OxtjOGe7dtiWT81j9grF2Voy21i/r2k/qQnXy200QaU/ekIBAEgkAQCAJBIAgEgSAQBKaOAP2aTcecwHbv5kk1L2KPufLKK9t8y1zEOYcoxo7+/GzqJeeOIBAEgkAQCAJBIAgEgSAQBIJAEAgCQSAIzA4EQhibHe20VaXkgEcSsC1WRZWxvRcS1TnnnNMc8SUQ0pRIZCtXrhzc2EUis20lQhiHN6e7lZ2IVLYUkxcilchiHPkc+rZgdCBSMOZZ4elaBAfbBNRWmAx8v3vid+0+TnckgoreU5F1OP0554cNe0hhDmQ098jL4Vq/IycgjCELqDPSx1/8xV+0aDi2Eqv81AeR7frrr29yInjZAk10IHJXEoVMNDaEAHly+MPPIZpQRWhTT2QSRAc4iTyDHAJP28MxYKprCGOFbD6DwMxEABHJceqpp3YkrcO6MW4s6pdn21jqkIx7okYhAiEEIQ4hExm7+qkIY4hQxlSELZHAODI4LxDBjJeIpcZeyd9ITsZeY6vxBiHLte4xThrf6lpksUsvvbQRlFznvEMen3zycZff2JYsxiPENWMcoi6i11RSYWPMNu5WUkfjazlkjKO33nprG+/UpcZd+BQB7Ktf/Wojwhkv5ScZ1597/rlGtvUdRjCAl+1oKh/Xus9hHDZ+w854LgqY9jDGG7+NvfKfal3r3aQ91VXZDnKoAxKwd53y4Iyw1k/wRaT+2te+1m3DfGL3fWn/dL4HgSAwDgJ0OeNXffpO3xtO9ClH6YHO98eI4ev93c+z8vWbVM946ZT9575dsBX+q3pXhMaSrepYdd5YPbeCqCkiCASBIBAEgsBWR8B70IJDNhjzInMxC/vYcUSXZ29ip7Kw8ZRTTmmLAs0VLFQ0J9kW7/atDlIKDAJBIAgEgSAQBIJAEAgCQSAIBIEgEAS2awRCGNuum3905RnVRLLhzP/Od77THO+itjgQHvqJEY2TXNQUqzFFTOGU4sAqgpbrRYtBehBRixOP05yDXqQcTnmGOEl+nOvKEpEFmQt5zD3vvftec+T7Lh/ks4pIw0F/1llnd0SBL3aO/l3XEzDIgeggutnNN9/cDIHyRk4oMgXZ1ZmzHpGDY19ditjVBOv+I+cBBxzYDI3uRQgTVQ3BAHGOXOqhrohifoOX/ETGUSasKiEuKHvJkiXtHvcjMXz00cftb9/Vy7ZxSUEgCMx8BJCj9t//gI7UtGN7tkX5uuiii9ZHq7K63fgjqphn3/XGnuFkrBFRC1HLGINYxLFhfFm2bFkbS1xjbPFpLDVeGEOQkpThKFKWT+PP+eef34oyRht3jL/GOUQD5DTOknVdhC2HPBFXyYx8JgKZbR6nGnkL8cqYbixEkBtOziO+GeuUhRSGYIeoJjmvTg73Gze9JyrB79glxw7m7TKvjZvGX04euLhuFEnCOG6s9x7iNJKvMdq92gbuopUNbxlZZY73idwGJ1hzTPWTttPeCMTqoBzbV/YTeY848ojBkY0YeED/VL4HgSAwDgLGPboivZA+5nhi3RODp558aoM76HbGVs8fsqqx0RgzapxwMz2WLmcMptcZJ9d142ORgD3LtVWwZ9tYYhzz+9ZK9FtkYIsxHDVuIaaqo/HQu2hryrS16p5ygkAQCAJBIAhMFgHvevo4m493tk9zFAtNLOSj+4t07D3P1mOuRG9wmFd4j46nL0xWhlwXBIJAEAgCQSAIBIEgEASCQBAIAkEgCASBmYjAp17XmShdZNomCDCkMZ45FnerMCdKHNwc9hzvDG8cVP4W4YATD2FLeuedd1v0Fg555znrEB847hjflCnJz1EEAg46BroPP/yoOe2KmCUfBApRzWwpJg/XHXLI5zsCxI6fIYy5ViSvX/ziF4Of/exnbeWoCDyc9xWxh1MN+WKixKjoQFxAphOVjIOSo3IsKs8nrR6i04hUo+7IA/LlsEPg6CdEMLgVXhyQVrb6JLNDGyQFgSAwOxAwDjk81575TU3GMmOTscA2tZwYiADGG8QqY5cx0mEMlTgwRjkxjOEOESIlY3NFoPG3sctYY2vLW265pa2yt9L+b/7mb5qzxLjl/hqj3bMlk3EQec7BYTPVRC4YFA6TuX///ffriBT7tXfQ8PWIZFs6aRfjvL6BTOZAjEsKAkFg8xAwliFI0bk4eC0iQLIVrfCOO+7YIPPzzjtv4DiuG2s8l3RWY6pxZNT4acEBHU++oufK0zipPAnh9uCDP98Rsr7UouXSaxHQioQ2Ks8NhNqMH9Qfmc17go57+eWXr494S0+lf15yySWds/uYNv5sRlG5NQgEgSAQBILArEfA+9472kIWNh3zLQtjRIV2iHDvEPXd3GLFihVt3mWeQl+gz3u3T/f7fdYDnQoEgSAQBIJAEAgCQSAIBIEgEASCQBAIArMKgRDGZlVzzTxhOdOQuBC7Hn300Sag1ZiMbyItiLjCoIbIJVoNR7lPKzWRxpAFJmNw22GHz60nk7l+0aLd2qpPTjtEBxFhRCJj+LOlF6KWRD7nbetmO0nlcaLZOo58U0ki+HAcPv74460sRkMGRpFpEDwYICX529JShBzlIVyI2DbZ9LnP7dAMkohzledk7811QSAIzH4EyplhjERu9ffdd9/dCKXGW9EVEQGQdI09xlnEB+OMa8cbN5ALRN+pLSblZdwULRGp1iE6zt/+7d+2aGKIb0hOkxmjZz/qqUEQCAKzCQFEMZG1jFsIYghdSLUOEUJGJcQv4yCClTETkda26L739TgLHuRf+iMyP+cxUhqCbaWxBQJjhC36oQhkxmzkV4ReY/N0JWWTxXbmv/zlL9s4Tu5K83ed3yIdjkWyHNNP61w+g0AQCAJBIAhs7wiY33hHdstumv3IvId9SHQxuoQ5k0U0bFxsV35nY3JYRMhWkznS9t6LUv8gEASCQBAIAkEgCASBIBAEgkAQCAJzA4EQxuZGO271WnC4OZCihO+33aSoDlKfMMaYJjG+OSrKTftxkv99rrvOak4ErYoEwbhnOzXEh5UrVzbnIBKFbcAOPPCg9YQxDjUOP2QLjkUrShG6RHexjdBkUtVVlB9RxRDGGA6ROdSHY3C33RY1GeWHxOGYSlJGpT45bjziR12bzyAQBOYeAp57ZFNjjLEKcQEpwBjnQIBFcrBtr+iIxlbj4cKFCzrnxc7jAiLqIZKtMcy47fjVr341uOKKK9p4zumBLPbd7353sLiLKoY8ZuxNCgJBIAjMNARsF0n3FG326quvHlxzzTXrHbfGslH6Ex0OqUuidxkDkfo5fW1PWfcYc+m39Merr76qI5itbQsj6JT9vEVotCWkcRWpDCENaUt+9NTpJIyJ3MuZvWrVqhY9Fx5S1WFB9z6gE/eJcO2C/BcEgkAQCAJBIAi093lFh953333aYhzzKdvV0ykcIotaGCkCMUK4xYK1QKeijQXKIBAEgkAQCAJBIAgEgSAQBIJAEAgCQSAIzHYEQhib7S24FeXnXOMs42BDwBLNoSKMEQM5THh/JAfbsXGYbWqyFRvHHmfYom5bRoY5BAYRGxj25L3HHrs3YtaKbqsADjHRHTjOkLX23HOMDIYkJpIEgoTfly9f3m0dtLQ58RAyJkrIaA5OQHlYaaoMOIiUpo5f/vKXW7677DJvoqwmPCdCBPmee+65Rv5AZIOjOm9MxgkzzskgEARmNQKefw5/0cS+9a1vtXHHuGgc4rwwJhUpwXXlwCjCwHDlEcZqXEN0EGFMHlbMI00Y184+++w2/hiHECOSgkAQCAIzCQE6GEKXsQt5lkPXuEbHE91W5A9j4SiyluvolaIq0uuMo6KHGOtEFim91TaPyGKuWbfuyTbOnnvuuW3rXCTdWgxBJzYeP9cR1373xBONLEYPlY/tq1zr+3hj8ubg+sknH3fbtX/YypSPcVyEXfUQMa3GdLqzxRJJQSAIBIEgEASCwPgI0AVqQSGbEbsTIrhDpHmLd9hr6B4izLMpsXt551rU6P7MncbHN2eCQBAIAkEgCASBIBAEgkAQCAJBIAgEgZmLwKYzemZunSLZNCHASYfcZGtH29/8+7//+/qSRLtxIFHZ7pGjbnMi0ygHMYJzb7eOMMbxxQnIKFdRxnbbbYwwds4557TfLr/88sHq1aubDCLjSGQVfQIhy8rQSy+9tEXikefGEmekqGk///nPBz/4wQ8aOQ4G6nn++ecPli1b1q00PbWLSrFws4yD6soQKVIGB+NRRx21njC2MRlzPggEgbmLgLEOEYyznwND9MZbbrmlEXZFGkN26Dsm+t/HQ8UY1k9LlhzbjZnHrt+aDVmVg2Rzxu9+/vkeBIJAENiSCBjDEKWKMHbVVVe17cgRxpC6OHmRX+mNw4kuSK/70Y9+1EhjxtA7OsIY3eukk05aTwRDGOMYXrNmTUcYW9f0SnnTbxF4y6FMR6Wruvb6669v1yOMWUwhOiSd2CKH6SCMiWSG+OsTJuT6y7/8y/ZJjyznNQwm824Yxip/B4EgEASCQBDY3hBgw2InYnMSUeyhhx5qh2jMN910U1ts45160UUXNWgsxvGet3ixSOfbG2apbxAIAkEgCASBIBAEgkAQCAJB4P9n786f5Syuu4GPQfsCWtACGLiY3WwWiEVCCAHCgI2DlwpOuVKp/JD8kP8pVa6kHKfikIDNZgMCsYrVgiCE4QUhGyxAEmbRAmiB9/n0+Fw9Gmbunbm6+z1d1ZqrmX56+fbynD7n26cTgUQgEZj4CCRhbOL34ai2IAxUvDv4OwKDGeWZ7xmwzjnnnEJ84oWhF3f9e/fuqa722V2Mb48//njDNZAMX7wmIIFRxNUNX64QQiRz6hPp6vXXXy8ksSeffLJUzZVC6uAEKGMa7xNh6Iu6d/rUFka/8OAQ7X3nnXeKwtD30VZ16NUbGK8UrkbiweLdd98tbWNcdM1cEN461S2/TwQSgamDgLXF6XXXpCCPIUYgPSA7WIOsk9Y+6/BAwVrs2b7K4wzjBu9kSGiiNQxZjKFkJMgNA9Urf0sEEoFEoFsEGGddx2jdI6NZ1xDEXCFFhrKW8TDWjvS6ePFJRYZE5kI4423srUp2JIu5VtIzZEZebsll1lfrIu9drh9XjnUz8mYgdiUw4j85VN08Sz70nb8Rt6RXV4cYeCbx2XdmX+OM088oZLduZT7EMOu+iMwmIqspF4n47rvvbjz99NPlfcEDLkzCW21ddu4W63bpXMGpXG3Q/oULFxZyHnkcZurmN96IkY/ho09OPfXUfhleHjt3flDV+fXiyS3KgTWin3cUrDu9i2CNrCfqR96EeX2BcT0om+wvzyBf+13/NPv4ncoz8UvFe7J06qiv1J1sHteXeu9G3ZAIeHHznb6tB/0T/W5saSdM7Bv8JiAnyiM+vXONqU5treeffycCiUAikAiMPALel94FPr1HQv/kXWavZU2nJ3Id9htvvFH0XvHeWrhwUbWXml+eGfmaZgkjhQAPsuSLkDXIiCHbKNP73/ubDGSMkHfIcr4bKBg3f/jDa9W+/Y0ig5IVBgtnnXVW2auTG8gfIYMO9ly3v4d+N7znkV3oBugMlDdYm7otJ9MlAolAIpAIJAKJQCKQCCQCiUAikAiMbwSSMDa++2dc1Y6xg0IhCFT1ylGeMYpQrjDCSEepQaHRi1Ljk08+Ld7AXHf52GOPFQPPmjVriucHSpjWvBj2GHEo9NSBsYjhCJlCoMzxHEMQYx/FR7dGM22QH8VOGHrkGW3VTle6RVt7JYxRQvFEITKwUci43oAnNEa4DIlAIpAIQMA6RiHN8I/0esUVVxRDNsWudWh75QHH2mttGihYP5F5XeNrXVxcxXOr//uOsToM1t2ukQOVlb8lAolAIjASCCBHffbZ/kLQIqNZHxlqkaOCHNRpDVu0aGG1li6oCEF7ijz50EMPNV6qCEPWUF7FyF6IQAhJZFryLgNxyJAIRbFOahviLTk01k+HFHgjITcGcUiejM1Ibg42/Od//mched1www0NHnKVZz3uJmi7df7ZZ59tbHh4Q2PDIxv6ZXKEMYZrbVefv//7vy9EKbKp8lvl527Ka5eGIfHhhx8usis5nyFz1apVRYZFhnPF5+bfb27seG9Hubbd+0o7EbbC2xqjK9LZr3/96+KxOMrhwXf16tUlPZJXHetI4xNZ8O3qClCyvhjEOd/Xg7LvuOOOCpPjStmwFhABGYGRxX7+858XYpd0PMjBS9//4he/KPsQ6b171Yu3GUQ8+Th8Yuy1BmNnx473qr54vRC5Efh4BtV3ggMs8hAdENHOwKU1r/x/IpAIJAKJwNggEO/1IPh61/EwT0e1adOmxnPPPdfg4ZT+xoEe7xvvCOnmzp2ThLGx6bZhK5U8hxgYcoarzBH0yQcCojeZ0B6a/OmdTiYYjFxFrnzppZcb99xzT5EXXX8+WODN7oc//GGRGegDhkuei3LJJ2RWbf3lL39ZPPAqb/369UUmGqxNkU9+JgKJQCKQCCQCiUAikAgkAolAIpAITGwEkjA2sftvVGtPcTZ//ryiHLn11luLgiwq4DS+yGuWKyApFhiHKM0Y2xirBgqMPIhejD6MK4xJjCqUMIheTu0xqLQL6sUgR1mnfNcFBHGCUoV3MiQseXQyPrXLl0cfXiVuu+22YoxkABQYy9S1qfB5qVxbIG/tVF6ntiKdUch89NHHFUHs3eINgoGPwZPRiCc1edS9V7SrV36XCCQCUw8BJIAgAlgjrDnWPesHY4a/Ge0HChTM1smmMWNuecY6187oPVA++VsikAgkAmOFADnOGkjGDG8L5DNyGULtQHJerKOnnHJyJY9dVl0pPqesieREHiL8XxprpCvMra8IRP6PINQub+mtrRGjjPj/kWeahy6QleQbhy+++qpJJOoWT3Kk9h481PRyG0QkhxfECPKP3+K74fhUX+VrA8Iyed3BhxkzZzRefOHFxpYtWxrvvf9e2RO4ApTs6x2jPt43ZHlyOk/ADLAOXkRAqFNn77Nly5ZWcXl5JjBExnLYAjHN84y5vH640t0+op6XPHkIQwq0N0D4sqdYsgQ5rymPw0t/aIfxQybXHvVgOI385I0IKK3ylOtaekRCMr/6aZ98EAkceJFOntv/SuiOgydhbN5Z/caLGYKBa1SRBoN8GHjkZyKQCCQCY4WA9dHaZ90dL8EaidzdSSc0nPVE5hXjna5s6719FLlg6dKlReag//KuQNh2kIccEh5J7c/oxLwD4z02nHXMvIYPgZCt6Pm84/Xnq6++WuSI8C7mt5ALpCcvxLvfM2QOfU+fZ59u7LT2O1nAIS+kdTJD5DdQS8ge5uNIyHT1cuX/dRm16R21ni7/TgQSgUQgEUgEEoFEIBFIBBKBRCARmJwIDMzimZxtzlYNEQFKj/nzXZ0yryhBvve97/XnREmCpPWrX/2q4SrJMOZRrlG2dSJRRQYMQAxHjEgPPPBAIaPdfvvtxcDDJTojk/I7BeUxBFFqyiMMMp5hBHT9EM8SvQQnRpWr/Ntv/5vK6NV8Wj2R4h555JHiZYHSEtlr9uxZhVDXqa0URJQ9u3btbLzwwgvFUMRDAiORk4lIbQyglJADtbWXNmTaRCARmHwIMDwUD2HV+iRQ8Fo/rC8DBUvo8cc3Pc1YYyIO9Ez+lggkAonAeEIAEWv+/PlFTmSQQxpj4CKH8tLaTQii2SWXXFzIT+Q262qsiQzCPNJGUGYn2S7S1D8ZCKUXjzuus+xaf2ai/e2988XnX5RDFGR4hk/yMYOp38i8/mYUFXivcM0kb12PPvpo4/777y/Y19ttHxEed3kPFhzECIMr4hcyF1LWnXfeWUhZIVsrszXIC2kLwSD6mMxOXq8H48e1UOrPQ5ornhmBIzDo8gJib6F8RDj7G2NEfuT2uL4Kke1f//VfCwbq5L2sjhEYmBmf7SOMK7ggGMhPPtHWSJ+fiUAikAiMBQKIwQgyCLnjJcQ72udIBx4veZCKsrxDrNnWa4QgV2A7qMPjmMOOCMf0On19fUUnxuMY/Y59lysqc20f6R47tvy9q7/44vPynqdL5MmVRzHj37s83udRChnB/CDjkAkceiXzkDeuv/76IqMaM62BPBCEe7JHhkQgEUgEEoFEIBFIBBKBRCARSAQSgURgvCDw9V3seKlZ1mNcIkBpRlkmxtUuKuoEpf8jV1Gg+Z1xhTGlHYmBsoTihaKFQccpe4oZRhQGP/lw7U4hxzA4mJJNXpQvjDoUOFEmZWdck8ljQS9BmSJlT72tCHDKoxjUDqdvtYFx6/TTz6iMPkeXUjxBVHXSNgZNuPBUoK7aynOFyCimnFBMHp1L/i8RSAQSgSMI1NdE6y2yQ4ZEIBFIBKYCAtY8Mh2yPgIOrx68TiEt8XDloAAyGY9hovXSM8hK4SmsnXwX2EkrdhuUy5MU0hEyGs8jyudZZNq0pmeROXNmF5nWNT8Ivkhp6r9oUZP4201Z5EMGbEZo9XewYcsrWxqvbHmlGLHjgIV2ul5RPRCRRkKuJMNqN5JT4E1mDwMpmZzMy3iKFOWgBPIWXNT7Jz/5SX//+F3Ud6I+JWOr/7nnntcPje/1s08HLBju7TMcGgnCn8SMsOqnTxhx9QuiFzmdMb+VMKYdykPEVjdyvrKNFUFe71Zteb+qv7Tb3tpWSGXKRoKzB1J/cj5Sm32HvhD1hRh9YM8gDQ9miGmMzfYQ2qO8wK8UnP8kAolAIjCGCNB30GNMxRC6pHrbreMhH1izrdfwIWd4//FKRQ/lnYNE5v/eU3FdtoOI8U6Od0I9//x77BDwLtZfSGKuG0UUIw/o15AHyDvxjjY+yBpkArKNQ6vyeKGSURZUV58bE2QJeQh0hmQJYyOI7GQI3k/JivSdnQLdKs9l5MteZNNO+eX3iUAikAgkAolAIpAIJAKJQCKQCCQCiUA7BJIw1g6V/K5nBBg5KDooNC677LJCBHPajqGoncItFJCMJE7zU6o5lU8p4wpIhi7XQVKs1YkRnSp2+PChorBxLUD9tJ6yfYeYFoafTnl0+z2DEkMlAxkDFSMRYyUlUTulqu8okZw61FbKKEooRj+ez1xro50MXhkSgUQgEUgEEoFEIBFIBNojEAZbMhNCDnLOXXfdVbxOISX53jV/vHsw1JHZGPlEhtvhkgXrtSPjOQzACEg2VC/kJGWprzh79pxyOIDsRy4Mw2Mvxj/ysHyV4RPx7Be/+EVj62tbi/yNhKVs7SSnOoTgmZEwTDN8kn0ZT5HAkN8YPhnGBcQoXjqeeuqpfq+6iF4MpNdee21Ji2h10klLqr3CB4UE9u///u/FyxeZHYFLW+wXIuyoynO4BN6IWvYKN998cymfET6wZMBllH344YdLHdUFeayvIovt37+/Imcd7XFYet7FGHdvuOGGBs8yl1xySamrshG8tMU+5fnKkPynd/5UyF7S8zDGiCuPnZUHYfnD3PM//vGPS1/oj9jLqAfy2j333FPqpC08l+lTbcqQCCQCiUAiMP4RsPZ7x3rPe1fxkIkIzHskr2MOQ3qXeSfyyk8moTcSvatG4r08/lEbvzXUV2TIkFn0kz5zgPXSSy8t8gNdJ1lDoG/0/qbT0+eu5va8cbCgOgQ6f14zbRDGyDLkBOWQnciL69atK+T5005z/WnTq2o7hNSFzGjchJzTLl1+lwgkAolAIpAIJAKJQCKQCCQCiUAikAgcCwJJGDsW9Cbps0hWH3/8SWVs2V0MYJQayFuMQRQl7YhNDCERnaBjDKNI8en/EXgcQLBiHOG2H4mKBwJ5ct+uDJ4TGHWcthtMKRJlffTRx8V4g4zlRN+FFzavJZo3b27DVTlOC1LwOCFYV7ZoK9KaqJ0IbghclEOMYO3Kp+CLtmpX1EFe9bYyYjIyIc5RGjKUMSQhhzEKMZq5RrN+2jRwys9EIBFIBBKBRCARSAQSgfYIMKAhHF188cWNffv3FXKYAwJkTHIguQ45h2xGliPTMdyRAz2HoOMT2ScMcb0acMl4yiHj+VQO4zCyUOuBB3mrQ6/ebltbLw+R3ExOZrAWfMqb8To8n7Q+O5z/j7bwjstbLtmdXOv/gv5BqEJse/XVV0s/wD68CPOsq67qPH368aU94XFX25C8yNF1ufqMSnZev3592Vtor/ztS3h0sb+ItMhi9hb6BLHN7wy7jLX2Ja1BXurG6G8PwDh82mmn97fF/sF3+lCdvvirVxF7DvsW5TIGHz50ZB9woKqP8rTDgRJ5iPrGpz2S8agNMDEWYToVAzyMBfMww/AjYFzZ3470+DLnzcfsx+Hvw8xx/CHgfeCd7/1h7COD+xuRzDqPRC4KiEQIQjzM91U6Lnog63+ue2Pfr2QHsiMi90svvVT0geRC/RTkcXKMwwfeVbGOki3JL/pb/5NbvNeRz+k5Ec/kQ64JfaKyyAU+PU9WJXsgzofs1Asi5F1yKH2qsWY80S0uXbqs8mx6YqlXL/l1m1bdyTVieEtTF1EwN7RH1D44eDfAi7wkwpuX1XhvOHhAHvL/diH6iWwXz11wwfmV7HTyUe8dfQAT+l/kPPKgv6Nu+ks55qu6qSO9rjoLZDlym2dgClv7jIsvvqiSK98thEC/icaIAwHkfXNePhkSgUQgEUgEEoFEIBFIBBKBRCARmMgITE3N9ETusVGoO2PKrl0fVNfCvNq4++67i1v2O+64o3H77beXDTaFSKdgk44U5bNdsFmntHby8pFHHikGHIplBjZKGZtuCjQKlFCutMsnvrOpVxaFgGtsKGkY0FauvLwkodCgKOBannIA8Y2iIPL2O0IXrwG8FlAU/cu//EsxGtXTRXk+lQkjz4Zxqv57/M04RcnAKwHvF55DROMRwolF3tQoTrQ/lBTxbH4mAolAIpAIJAKJQCKQCLRHgBzHCMVbFMPP9euuLzIX7w4OJGyvyGLkO5GMJXpGXHn5ysZVV19VSE7kzW4OKLSrBfmSPMu7hEMHDF7IYmQ91xBO5sCox4DKYMZbLq9udUMfoypDHGIeWddvDKerKi9kF1SyOIJUGOnmVZ445syZWwhnPBXbK4jNvcSRQyf2CsoT9CfDK8MgDx8MfAcONvce7+14r3gosy8gi5PX7U2QvdoRxuxr1I18zkuyq59in6AsRmL10h77DUZSxkuEMe1uDfYGn1QGaEbjIKt5VmRYRKyzJ0F+g1MYocMQ3ZrfZP8//I0TBuUMw4+AcYU8OdJ7TfPcvEnC2PD3YeY4fhGI9xjCCMKOdxuCCbKJA4txxSEv89Z9v61Zs6Z8mis5X8a2b8ka5Dfvc7Ickjk5gF7SYVa6SWto9HPU1lpHV4gk6L1OHi2E8ko2QAy05srHd9J5PvSk5ALrsWdDPop8e/lEdCPr8qZ69113N/rO7Gu49ly5rkGvy2S95DtYWnIUzOhd6U5DBnY4VtBWxDWRPIyIjyTpXU8fSiZzXfidd95Z2o+QR44kU3aqc/QTIt6vfvWr8txPf/rT4mm2Po8+//yzIhPqT4cV9IW5qL6Cvlq7dm3xcqte5A79GzKf+pHzkNLob2H7z//8z2Xukvc3btxY8pPnd7/73eI9kMxI5tfuDIlAIpAIJAKJQCKQCCQCiUAikAhMZASSMDaRe2+E6k6BMWOGE5KzipLDBpvxzcaZUcNpLGnqm2IKC8YaSgsnxigEbP5tym3AKUi++OLzQuratGlTMeox3sTJO0YgSgVkMWXEpn2wJlIecP/PDbzraxhxkMJEgSHJdZcMhhQGjIp9lbGJYUJotnVGIaipI0WHNsiLUk+Uph4oEaShCKIwoQSKU6IUDhRDyqWkUDaFAmUEQyJjFEUhbCgWtLM1/3pZ+XcikAgkAolAIpAIJAKJwNEIkJ3IUMcdN6sYmebPn1dkOQYn8hYjH5IPGZZcRuZkCET0OXjoYLnC0ncIRTxLnXvuucV4V5dtjy6x6VGWMYmMx6sCYxnZUj7KkofDAOQ78uBkDox6dfnX361B/0gHU/1Fvl9QGdSlreMTvyPvMbiTrfUZrCvuVX9AxPKdPuVlAlGMLG4PgjzGCCnoH2lEfcMo6zmxXfC7McOgyejfasBXd9/Nn39C2bdIa1+BEGbvI19GX3sLefRV+wz7EwdRkBHtAeyLRO0TjRPEMSQy30/l/YD+N05acW/XV/nd0BBoR5QcWk6dn0KC+PLL2oTtnDR/SQQmFQIhj1jHRe847yvrmncAmWDXrl1FBqFHcpjQoUL6Ku8L+rCFCxcU/Vv93TipQBqnjSET0h/yGEWO8C7nOZQ8F17FOlXdu0vUZ4sXLypyIHmATlP/y8N7TRrfk0fIJ8YFfarnyC9kGWWLZAf6U7pF8ggZIWQI+dQDmYf+khy7a/euxgknnlBkp+Za3F7eqT/f69/yVVdjFxESUSxujNAuUTAfRG3xnTSrVq0qJDzyDpnLHDE3YE9W00Y6Ut+3k4e0Ux+RubzP4Op5EZ7Rj/TQyJn0sOREchp53bOCOqm79PCGnTkYumFp5G+/oCy6YeQzZDHPhRc638sr2uq5DIlAIpAIJAKJQCKQCCQCiUAikAhMdAQmtzVjovfOGNXfJt2mffHik8qmnTLCRh6JyqlJyg9p6koLm/0glTGeOU1G2UIBJq1Nt406l/y/+MUvitFIPq5hue666wqRS5kUJzbe3QZKFlcBIWYpl3IGGcvJTYGSQJnbK4KXdBQvs2bN7lcKKIvLdsQwCgfPUwBQBqgLgllrfWDxwosvlPZSXlB8MB7JOxQ/FCkMRTy0+Q5R7Kqrriqn2ZRFydFOGdJtuzNdIpAIJAKJQCKQCCQCUx0BMhpjEVmLfEceQ946ePBQZfQ5WDw88WwrkkMZrzZWHgJ4uWW4JdOR5ch78pFfq9wXGDP4kYkZn3iuZZByaIFszNMU72KMgGS8TnlEXhP9E96M4IMZVKOd8PAMjMm/7QLckMYY8NoFxjn9CPtHH320n7QV5LJ4Rh8xbIoMf4yTAwXlMs4aO4yVncK0accX4629jT0RstrHn3xcDMGwkI+9DwIiT3f2Jdoq2jNF9H+eS2655ZYyVtVPuwcae53qlN8nAolAIpAIjB8ErPPWdAQU7xXkdXogBy/plxDNEW28a3g4Cu/z3h3IQd6TGUYPAfIfuZBOkbxAH6kv9BsdX7dh9uw55d2v34MQJS9/e7eTSxCUlEVWkE5f81RLV4mQRB4VeawiT5IlRLpDMsJYByQrsg+9K09fDuz6jqylfRHoUxEkydxkZO2FLaI8WVtbyI6IdQ4SI2L5Xh/Qp5pDrTK0fkLgUpZ5AhP5ha5ZWdsrfS/58L777itzzDMhB0bdkPZeeWVLwdkz8pw2bXq/bjjSxSe5n15Xe9XT/NUWbSTPIhjq4wyJQCKQCCQCiUAikAgkAolAIpAITAYEUiMxGXpxmNtgg05BQsnF6MatOSXA888/X07GObkVBpAomvFMZCCx0XdqHhmM8UXaUBgglSFk2WCLFAgUDQwt0rUqByJ/ZC6KFUY5xjjP2uDLj0tzn8pysh8RTTrhuOO+UerBKMgARSmhfsuXLysn/CnrFi1aXK6iobTwrHSPPfZYIZu5zqa1ThQflCXK9wzvaBRLUS+KH3ViSHQKT11hRinkGZ4FBgqUS5RU2istjwwZEoFEIBFIBBKBRCARSAS+jgA5TWRkInO1kn7IVTw2IBwx2CEYfVEdZPi4kskYf8iOZFaBIYo8Wg9BQCJLkut4G/CcvMh/ZMeQA5XdKjfW85osf2sjuVaE+2Ah0pP726X3u9jOUMgwx2jnEAijqgMZDoEw2oXRtb6H0AfkZ/sS6eqGzHb1VKZ6ia19X08fbdBmdSpG0kPN6+mNuxNOmF/Gke+ND4QxxmGR/O/TcwLigLIYh5HgyP2Mn+qQIRFIBBKBRGBiIuA9IXgniN4X3kmzZjWJwfRQ5AyHLRFkkMe8A6z/9ErhoZ/c4h3R7n05MZEZn7Wmh9QX5EKYIyDRIy5c+HVvowO1QD/TZyIQ6e/Wd7l3vzJCHlCmvqd3JFO6kYC+1Pf6XFoyD53jypUrS9HGDh1tjAl/k4GuuOKKIlvQ3SKYkXdbyx+o7oP9Rv5CvkICo9+kE3YYmL43dLP1PLRVu0JXSw9KHiPvkM3U02df5dlLftqq7dKYG+ofbYx85UffSw6Xht5Xf5lv6kY2p+clI+rTmEcOBiPzBR7kM2XZD+gLZD3ks9NOax4ebiV/aYu0yrVXQGwzL/W3gyK+o6durW/UOz8TgURgeBGIw1v24NYYtiXeBM3TeghiqnXZemO98Nk6x+vPyFu+bDmIotZX0Zpl/e02WC+sl9Y8h4voCJCAyQT2pNZEax8C63AEayKbFBvXZ59V+o1qbbNeKr+XYD3tq9Zl8gjcxNZgfVVvbfDuQv61h4WPtXCgfXQ9LzYz7z1ykHem562vbF9kIu8D67r1+liCNtX7UV+GnHYs+eaziUAikAgkAonAZEYgCWOTuXeH2DYbXoIa4c+JSAoBp6oYaAjPQWCqC1pxeouShbKL4c2pSSQqQiOBkPGEwCwt4X7Pp3uKkLhhw4aSpp5fa9UJrryG8dJlw08ZQ4CkRKFsIQzffPPNjbVr1xb3/jYDgjy5QNcmJDAn4igFbO7lSdGinT7VGeENIeyhhx4q1wW021AQkmFC8NdGGLlSQD6UBwRcygd127dvf6W0+LwoTdRTfoMJ0er1gx/8oLS3r+/MfrxbMcn/JwKJQCKQCCQCiUAikAgMjEAY8CiCRXIsOfD+++9v3HvvvUUWpVilXG6n7CS3hrGKoYycyJDHILV69eoiP5J/yZIDybID13Ly/0r+pSwfTA5uRUKfIYfpI57hKNn97VALuZ/8bW8QBjt7D4ZMsjiFvb3HSAZ9rk3HHTe97AvsD9RRNFYiUooHec139i7aoX7aod5h1BzJ+mbeiUAikAgkAqODgHceoyv54JvfPK28t1y951Aij0U+n3zyyfIeu+aaawr5x+/eBWSVeK+NTm2nXinISoz7dHsM1gzL3sUnVtc79oI9OYDRG8Go3XO+VwZDPl0hMgKDeJCv/BbyAdkAcczYMH7oTck5gjIif/IquXXJkqVFFpV23ry51diZWXSSw9WbZDAyMGKGOiG805vSsSJN0YXWg7by9kW+ueeee8rfe//6PKKX39WdHI4cRn5C9tBusrT5oi31ADde+mDH4C8dvSrMEDzgubHyHkz/irzgwLM6nnXWWf0ENfkpB8nBYQKeas1BumsyY1+lg5Vva0BI0z/m5+rV11SYI4DOKnMaCYX+N/qk9dn8fyKQCAwvAua8+WgtsJdio7I3ZBuqB2RWa4BDXc35fWa11kzrSBizLsnb++DXv/5148EHH/zrnF9d1pNeCGPqwgMjG5r3+09+8pNCwiIHeOcgt/785z/vmdBVb1/9b238x3/8x7Ieqz8ilrXX9by9BGsxm9qtt95a1kU2tVa9hvXW3poN77/+678KEY7timdM76Nu9/gweuCBB8p7wvvNnp73beu/ddy7EXbW/WMJ1mZ2RJFHV2W1tulY8s9nE4FEIBFIBBKByYhAEsYmY68OQ5sIVgQ+G25KAsYyAjTBnBBqs03YjWDzT8FCKBfjWp4wnlF0UBwQLhl95Cfu3bc3shjw00ZcuYwtNgiedXLfhl9gtHOqgqAaigffK5+i4ODBA+UUBAMf4ZRygCIiCG3SnX/+Bf3ezgiRDDjqbPNQDwhnykIWc+LP33H6wmkLyh8KEkqVAweabtq1X+wmaCulSFNxdKibRzJNIpAIJAKJQCKQCCQCkx4B8h/5iqxFpiSPIu2T9ch1ZKjWQHlZV2AyCJFtyW5kLYYwClB/12U+ci65k0xH5mTMIp+RGRl0EYN4c6CUrhvxWsvP/zcRIFvbX/SqqI1+IMOT+/XRpZdeWoyUjJWUv/o98mXAsxd46623uiJg2Zfof31tfHUK9kHGCnlefzsJbQwZW9olGhv2T/LxKQ1jpL2HfYUyRPnEJ6OCMUSRLV/jONrSqS75fSKQCCQCicD4R8BaHjIIksn06dPKe8laP7sinnh/8dRBlmEY9S76YOcHjXPOPqd6fyAvHfGKP/5bO/FqGHpOn969SEjIenWZsZtW6eeB3tvkB/IjOZJ8wBCPMEWHqVwxgrRiyA1BHlM38mvIuTGufL9o0cJ4fNg/tQsmvNggYikXQYFsQy/qN/WFoUBGozMmN5PT/f9A1WZjHPlKcJCD/rjp3eu0gp15gAwWXmakgxUZkMzvYK//IxaQmbTb/8lkyhH9v68iftHRks9hrN7mm+Dgb3MeTi/5kcPgi6CAxNZKGNN2zyOc2Gecd945VXtnHtVfJeP8JxFIBEYUAXPX+3F7ZZ/xrkQSta/yt8hWVA/WBc/srNYOBCrrAruNvbv1w/6t3Z7UGmItkb81zn5NPr0E6a0t1i31VTd7zcOHvyxrpXeB9cy+djiCvSds1F3Z6uxdQ3/RS4CHw1aCuluzYSXG+81az8Zl3dQG9jRlK7euQxmsXOnhQqfjOe8D9Ze/cuX/53f/3HMbWsvVJn0e9rXW3/P/iUAikAgkAolAIvB1BL5uVfl6mvxmiiJAGRGbbEYPCg0CJMMGwa5OGEMs42XBCTOKBCcwGGwoFAiXhFaugkNYHiqkFBGES0Ipb2cMR8qyibcB4D63rnDxN6UDQfHb336tKF54O3Oqg0KAkTGMM+eff16ltDi1CKsE1o3VKTWKmlbBl/Lh+9//ft72x4sAAEAASURBVCHFed5mg8ICWYzLXAoSm5djbetQMcrnEoFEIBFIBBKBRCARmIwIkD0ZdpwodvUMefQf/uEfipEpTvoP1m4yG9mN/EdGJVsyYlHm1mU+yl6KXh5qf/Ob3xQjHVkTWcmhAXIxQ5L8yJkZRgYBimOKb7I15TrZ+5ZbbikEK/0xf/68qh+P4B8Kc/uFLyvl/GBBv1Mkk+E90ylQYkvHkGCs2X8EWa3+jDFFgW6MnXPOuf2HR4wxynVGCONKRGpjVKXMtj/xTBiB63nm34lAIpAIJAITHwHX49FNkR0Yo70TwtsYmcbf3gkIOUgvyOmIKkF4mfgITM0WkB8YwMkwZIS+irzAk8uNN95YyFNkiggOL4i8q2ysvGAJvHqRNxzKRXgazUC+RfBSZ55yeJ9RB7pi8hB9LLlLFLSVx5/77ruv3ChBxvYd+SrkbLplsrM8yXTkI6QOOljydQQyvzKCPAcn8pV06uA5spvob/Wkq0XAR3Iwz8hUEeiGkdR8t/2P24s+G9bmHX12a9B2ZcHdc7NmHfHw1po2/58IJAIjhwD7j3XgiSeeaNx1111lL2XOWyP81hrs4YNYZt6bx9YFV/jyFmgtsRaLGZoI0IG4FYjdjn7FuupgVjhZSJwSgUQgEUgEEoFEYGogkISxqdHPQ2ol4TlOYFFo2dgTrCm5GDUIkIJ04VWMQitOytU35zbslF4Edc9SFvQSPG+jjhBGESBvxhXKM8YVdVJuqwJF3SgjKFhsEPyfUsCnPMMjgf+HVwBKi7gGgHAcp+WivkhxrsZEpms95acs5DXKH/UdSlAveCp79uzRVQgNpb75TCKQCCQCiUAikAgkAqOJADnS6VfKYFf/Ma4uW7a0kveWVF4C5lcy69yvVcczDFrkUOQjciwZjyxInpw5c0aRDymfHXSQL2Iagho5kSddnmyRlBiWEIbIo37LMHII6DeGRv1ChtdnlP/2Jbx0kN8Fffv555+VfmVUQMza/9n+QSvmwIdT2LyS2UssWrS4jCEyfeTrMAhyl7HAwC9djAEKdkQyxmDENkr2vsoIKqrb4sWL+utgH8WAqf7aQim/d8/e0jYnz+uExf6H8o9EIBFIBBKBSYEAAop3C12T90FT9pjZ/+m99dWXX5X3GI/43ifeE943dEPkjtDPTQpApkgjZsyYXnSEiAoCuZMhnkxJTqjrMMkyiBBkivBQg5RF90luNXbE0ZI9lROyLrlL3XgDMy7JPAhd5DRRQA5DcCNnRyDbkN1CxpGfSJfKYxiyGDmMflUbzQ1yUhDGkD9gRu9LV8oTmXmEKBLx0MGmt1hyWsyvOq5RF59k/Ne2Nj2gqYc6kwXbBW0mH+onacdbgCt5kkcl/VLHvde62ucgxsGZx7U4DBP9px/0D5nY2IxDFvCGk+f0Ddk8+rDXOnSTXn2ae4PPK8Li/yvyuXqLylb3DJMDgVgPrRGuWESkRao2Z9mWzE19bq7HeNVyzzlwZH34+ONPyrpFZ+A5a4d509zzHdmjjTRi06czv84uJFnXOFrj2wV7SmurOW1uG89kAPOrXYg9KQzqa5T/W1PNa/PRHO0U4HKowmxntZ6b38qHtT0r+9hIzud6ndTZPEYc1pZvX/jt+s+l37wXrEXWO3XVRvZAdQydQDxkTCDea4O1abTem1F+fiYCiUAikAgkAhMRgSSMTcReG+U6E7IIVwRVhK1rr722bNAI4RGQuAhnlF7tFBgUAQR6m0rPhbIgnh/sU57yJ+Qqg0DrdJv8KA8I/QTETsEzPJ8xKNocEBS1p3Vj4XsCNWFcWp7EWuuqnNiU1AVydVCXVatW9Z+U61Sfgb7XVvnD1N8ZEoFEIBFIBBKBRCARSASaRjbKSzIluZDhCpHn6aefLsY4pH2yajvCGJmRkYhB9pVXXimeHg4dOlzkSkZYz5B5GUOQgiim77777iIrMuo5lcybLqUkeZQMmIrH0R+V4XGMoj0MlGpBgcy775tvvtnvpaXdqfPWGjfJgVvL3oLS3Z6H8tln5Ms4wTsxDzCMmgy39gkMFfYVvIYgGPJGJ93tt9/e+Ju/+Zuyp7AHiXFCvrdXYGA1hhhEqx/LuGNI8Fukba1n/j8RSAQSgURgciBgnSdD0DkxZJJpyBnkE4QX8eWXXy4GW7+HDOLTQcjy7pgcUEyJVsycOas6cHp1OXCgwfqfTpE+sk5y8Bs5wHdxGwICPDl3e+WVdOfOXUX2NW7qekjPjXQgbzHOI13cf//9Rd4hg4v0pXWdKWN+N8FYdlAWMdLYJ18hImkfWR9ZYtfuXUXn6//kbxER3xxQJ7Ifstehw4dKPvfee2/j0cozW+DYrh6eIx/6JOvR47o2s12AM53saOPdri7tvqMXRzBBqPmf//mf4t2tXbpuvlu3bl3jpptuKl7a6KJjbJJzlaOfeGN7/vnni6xrvyTorxivdO7WLP0zkuuUseEAkLH43//936Xe69evL/K5uZWydDc9Pv7T2Lsb396Hd955Z/Fo6P8cGqxdu7Z4/bYfsz7U57w1yNppP29fKFpf7BOtVfI1r+3/Rysoj/2JvYgnxLo9rV4HayxPaojCxrg9549+9KMyr+rp4m95LlyoHV8dNefMA2Vdd911RTeCbNs+fFWto5+XdfS5554r89v7hm5F2YjOPHkvWHBi+8eH8VvrjvXDPly55nk9eN/EXt96p585puCwgf7H+6EerAP0RWFLzHWhjk7+nQgkAolAIpAItEcgCWPtcclvawgQqgi3IqFzKMFzQ322U3kMMN0GG3ybCHGwQGEgdpO2npcNtch4JGZIBBKBRCARSAQSgUQgERg+BCiDGXd4tKUspgymLETuohSmXEX8Z7hoDQxK4U3KqVTPfetbZzb6Kk9Q0pNTyXEUka49ZxShXPY9uc4zjB8UuQMFBkCnY9WT4lOdGaUouBn9GFh4CvE7RfVwy8f1upUTw1XZPEFQlpOHGXaUT3FM3h3vgaFVnWFFNmccdGWGAEsYC4x//o+8pd/0F3IZ7PW1yEDAk1dr+OqrL0v/8IohjTEU+wD5xjVh8kf60r+U6OolGDf2S4hg0jKC2jfpYzEU1NEf+sJY9f9zzz2nKMaNA+Mr0rbWMf+fCCQCiUAiMHkQsNYHqYJeizE2ZALGTe9rJBrvLoRk7z7eg3gaYRjlDXPhwgXl/eMdlKF3BEK/qR9ChgivLr4bKkkIwYYsgRDAmK8cJCdxsGBcKNcYIIeQIdVN3L9/Xz9Ba7B8huv3aAvZePPmzUXeNh7JO+pXJyEYh6I6i2Sx7RXxoFMgTznoIQ84wQxhLGRyhP7tb28vnnjMjTjY62pIGKkbQkFTtjtc/rYv6DaoI7zJ7fsqfMlk5MEI0RfGwnidY8gvxhms7IP0zVCDtcVexVoTJECf+sQ+gnxrDCDv2CdZm4TYJ5GRPe+T7I30QUaH33AGddJX+p0nJHsCB9TNXd9lmDwIGEvIkPbe1hPzEClRXLNmTen3008/o9qbnVDWBHNWsN9HxD755FPKuhF7sR1/3lHysSZ7j0rTf4BnhGGLtXEwe5G5o70IutY36e05eTgfKHhH1Ncp65tn+yo9h+cdiuoUELHMe/NHmdZ7EWFNNI9HgzBmXbeedNKNqKc5b82zbkvvPaQv6YW0NUMikAgkAolAIpAIHBsCSRg7Nvzy6UQgEUgEEoFEIBFIBBKBRCARGAUEKD8ZlihEXRHOQEKp6rR7EP4pgdsRoRgXRApRkWGE1zBXFcQ1JvJlGHHCFqFHOqQjkYGEAU8dBgrIbLfcckvJm7GE0pPiGlnsl7/8ZTFsuIrIidhLL720o1J0oDK6/Y1ilQLZKWFlM8hROF9ZXa2+5po1bXHqNu/RSjd/Pi8H3yinhim7Gcxd1cVw9cADDxRlsbocrrzFHTzkWsrPm328v/I6UV1JybBE6a5fg0DGyBiBIYtC3bh54YUXSt8bP2Hgku+evXuK8QvRjlHKyXDKd31rzFBW62vKa+UZKwx38hQj+E00HtTFWHHNvTGIfKbMMHbEM/mZCCQCiUAiMLkRYPScPXtOMWwj0TB68rLB05j3HYM5orF3E9mHsdyVTbNnX1C+qxuJJzdSw9s6MpH3v09eS5GNEKEQT7yT9ctQAhkDccZ7fvHiJoG813yUTX5o1uEbhRzFSN4kNX3Va3ZDTq88bUH82rhxY+PBBx8s9UL04vGOPBRBfadX12/OqcYyEuRdd91VZKH4vfWTzHTccccXYz/5zvPkNUQFsj6yiDmAsKA/fBdkSrISnGFC1iVb9Rq0Tb/rf+SnJr5H5EP5Hd0PvZYwsdPDF0bWHl7bHKpASNM/5NgI/o7DGdIidJBnp007viKpnN4vT0f6/EwEukXAemzcOQRkf2cP9sMf/rC8B+3jEUmtNeZpff/kXYl4at1wOMweTTr6gvDgybthkMakm8qBbgNxjocu6zoSJjxhbv23/x3KGjuVMc22JwKJQCKQCCQCExWBgS0eE7VVWe9EIBFIBBKBRCARSAQSgUQgEZhUCDCKUgLHNTYMGf4vBBHMlSmMTK2BEZZCmLHJSWMkHYSx8847v3iNohiVh+cZPBgOGaEYkHzfbZCeITfISRSsDCnIbRTejC1ONFN0f/HF0VctdFtGt+nCmIYspVzKYO1HdjpUkasmQqDEdrKZcdLVGohijOcMVryJwVaYO2du48TKQwsSFwOC/nRSmhGQwYFBS6T8Nm4iwITBwJhgOJRW3zNQCoxefqNEZ1y45JJLyilmYykMFOqnT/3uxDuSngh3eYaSnVGy6UlmQX9+rtxwnYp+SaN/9Ep+JgKJQCIwdRDwvvI+Eb0nvFO8ExBqvAO9N3j4IdvwskKe8K5CTO6ryGXINtJLJy8xw+AIkB+93+Ec5CGYwtNvIV8OlpNnyXyIZkjt+oksIt/Zs/dVj3/V2F4RrsiXDO8iGUKaTkGeTQITeeWrMjbUx3gYzf5VD+0iF/F4hwzkwAPSIpmH/BKhSRKaVrD0HLl7oLoiiJ144vGF2EHG84wykPAd5CDn+T9ZlveYZcuXlfkRecZ8MWfITyeecGLjjL6mPCdvWHUT9IXy5Bt5x3P+L+/W7+P38fap3TyxheckMm634corryxjHx7aTGY2lsnciDbWHOtMzBn9LcRYDXmb/GwfZa+GMGkeZEgEekHAnBetmbzZGVMIow49WX8Qx+z1Ygy25l1/n8Y6ZB0zRo1NxFR7SNH4NOancog1znph/bWmCua2vbS9duxlpzJO2fZEIBFIBBKBRGAqINDdDmoqIJFtTAQSgUQgEUgEEoFEIBFIBBKBcY8AgwivBowWDCMUx5S/DFpOIrcjjDGeSOeUMWMgpbP/U4wyKjGMOEWL5EOBjOhDUZphbBEIJTZjoX5H3GIkQIDbuvW1fsLYosWLikcWRkd9zLjHOMADHY9xlN1IXEHki1YxfjF4XnjRhWyyxRjKg0YQxijPnbZGLgwDKSNYGG2VIw9Gi7VrrytjkmFY5GnMWAwlO+PwkiVLK9LZxcW7HNKivLVH2zIkAolAIpAIJALeJ94zCGC8pKxYsaIQzr3PXMG9sfL0xCMmA/r69esb69atK4QX8lAYyhPFwRFgFIdzyIFBJoBjeKcZPJdGIXYhNrz22mvFAxePst///vf7CeTkybvvvrt4aUIqX7V6VeP86rDCQIQxBxYQAxnryRBkBMQHY4JcNFqBHEyOIWM7PAEzsov2kcfgFCHqRRZHnBvM8xf5yXiNK9fITbAjU33rW2f1y/XIHMpZvuzoq9TNE5iI8EEo+8EPflA8t/quW7IUec4eQX7RhmjTRPs0Psir1gR7He3qNsDZXIAbHOyJ9Id1h1cmfcArbniWQ2wVHMQgW0vz7LPPFlkbwdUejafEDIlArwg0iUqfl329vZTxaN3xLnTIxzi1dnQbjFWHpZBQn3rqqbLXt2Ybp/aMGRKBRCARSAQSgUQgEUgEmggkYSxHQiKQCCQCicCIIUDJ2YtnlhGrSGacCCQCicAYIcAjAAPLRDmdPkYw9VQsJTHDBgWwvxn8du/eVSmAd5a/eQpoDRTFSEcMXBHDuCptGK4YV5yyd13gUAJFtmcpsxmw5OtTHV0l5SQzL1XqOHdu09jSaznGFGMYo83NN99cPJoxHMOjPs4YwaRFomI88jcMlO3vXoP6IuoF/pTs6tEa/M4QCl9tZnzynLbDol1gWNIe+DNSwVE+2iOG8dx3DGLaq3xEP0FZ+thz+tczjL++N1aQsnj1gEndIMhAqK9Or67N8SkPhoowgqozj3GuD0UsU6Y61POQp+9ce7Kg8nIGX/VQZ/kEYYxR1HeIitrKmKeuns+QCCQCiUAikAhAwPvFO9r70jvIu8u7w3ssvH18/NHHhVDD66Z3jPd8X+VtzDtHenLnUN7zU6kHyBJkD+9h7+Pdu3YX7zPkF7IND1/IS2QYWHrPC/BGQucl9pNPPi1ecJDYX3nllUKuIXtIo++83xGnEBVcdU4ekef8efOLPBHyQ+BO/pA3khZvXrzskGP0q3qN9n7iq6++LPUna6mXsUnWJM8Yj2JgQueDmI+IgTykzQOFkO9gbew6sIFoBmtyFDKHPlAemU9f1cc0+S1ITuaKtPpU3chg0sM35DVYIjepIxKffpKfZzwvnTpN5KC95j95lbwPh6EGYzCumIStMYiMRh6WN9wE4xthbNGixeU7nsgEa1Zd5jd+9u/fV43tj8vYlieZX3+ZE/W0JYNh/Mf41e8OkojGqrFgTAjmlXFmzhqP6uM7Y8Jc9gwipPVXu6Uz9gOD1qoG4cn6YEwr2zqjb2K8eUbe6gY/BFFj0t9ihNg7RN1ax2mTsLe/8gC3s+CqXvpdvzj8ou7y0yZ9aM5YS4yV8RqMjb1795X9oHXE/I8DQfqn17Ei/ZIlJ5V1xXpqbTUGEGFjHzlesRjpehmD8IaDNZhXR2PG93AzVqyTE31tHGkcM/9EIBFIBBKBRGCyIDB+JcTJgnC2IxFIBBKBKYyAzaaNeChjpjAU2fREIBGYoghQmFMQj2fF7ETtGsY72FKiMzZR5Dv9TuneGijKGQMYACjrxTAiSet7fbR27dpiaKFoH0pgWNTnFNryVEffIZH97Gc/K0YDynp1FocSwmh46623Fq9XjAPKVE69TYxpyli9enVRtPsNBurms9cAa95MXA0pb+UhWbUGbWaUUAbF/Kef7qn+v7QY7zop+c8++5zSBkrrgwcPVAakk466asRz8kU8k+fVV19dsGSUEWCtPP3qb4ptefEkd+211xalN4OD79v1rWcYrvSNscRoIxgT0V/z588r/2+nNPcdrOUDE8Y016ZEPvKaPn1GpXRvKt/1Ify0KUMikAgkAolAItCKgPeKd4T32je/eWp5x3iPeQcjJ23durWQGLZsebUiPDWJyt6NSB3e1wgzGToj4H0NI0QEJJjNmzcXggwZkrEc2QLxgsyBtOGdLZA7GNcRY15//Q9VX2wpnpXe3vZ2Y/FJi0teyOdkCn1IftFv5CJ5u2ItPN2SWyJfeZNjkUuQrlw/qv951lFHcgPZq50M4tnRCHQ69DvaTjaKAC/EDld6wpFnV8QD3w8WtAtBzJiWLwIMgoJP+PhNH5B1tT+CNOQt9fA93HjD0ldkN/PG8yF3Iiypo3rx0IcMJU95m1Ou2MxwBAGkOiRHY9Y8MabNk75KRg5MpYY1nM855+wq3Un9MrZxbW8S4fPPP6vIUzuK992HH3645GtP4ZCOPtZvIxXM5W3bthUio3UTYYiO0j5BMD/NdXuM8EbtO+0037dX3u9+97vf9V+NiJDnQIwx1i4Ya7t27S7j8YEHHihl27PZY1oHoq3yNuaRI139KRqfYgTruchbm7qpE8wjmI+ef+KJJxpw5Q35jjv+thDzzEN9qP4OvKyrDg9ZTxxwmT9/aHvQKHckP62D9k/WWWuOsaQ/WteAbutgHZ0zp3mdqvELcwF27faE3eY7WdLBGiaIvsYMT+sC3M1983ss3zuTBedsRyKQCCQCiUAiMBEQOCJlToTaZh0TgUQgEUgEJhQCsdnvRlk4oRqWlU0EEoFEoEsEKNlyDewSrB6TUV5S1ndS2PeSHWWy6AS4OJyBYh9JSxyOwDAmMiCKnQKCmMgYJh5rYFztxluBMqNf6saigcpfuNBVOEeMj61poy2Mg+1Iaq3pO/1/3769R5HqIp2+N1cZcsShhOgX5MQMiUAikAgkAonAsSJAziFDTJuGWDS3GMyRjZBkFlTvzJc2v1QZvF8rxnXEAO8y3mSQO0REZrJHyDjHWp/J9HxgQj7iSRQ5Ia5fRHryN6zDC1IQu5BBkJOQUGCOeISMguCElIHc4blIjxSCpICQhKjiGXIG4gd5oS4zqIO8XW8pLWM9ksi3vvWtKr8jBx2QHPSzOvAKQ+aSp772t7YNR/jGN47rJ+STcZSLfOJq1CC1KQepgyclRAPEL57vkLPsf+DFm0+Qc1rrpf36IIgJCEpIPfAzzuGPKCJdvV3mBbIZIolDGfBXB3WDIfKaZxDLBHopWAWpTVp9otzDh5ueplrrNhX/ry9F/WeswtV4tt/QF62HXUI+L2tSjUTYit3Bg4cKScy4NkaMXcQrRKhOY6M1j17/jxBkHhuPL730UplXSDHGLsKYsSmYO0hXvjdGeIJ2/aGxYcwZ9wh05rkxbp7aD3lO+1vJNIcOHSzlSosE5mpPh3ciLXx5W/vLXz5qvFwRSF+u6iaNaHyqSwTjVnnme6PxjWqunNxfrjR+104E0+eff770nXGNALRp06bSZgQ0pCCHaMzFQ4eah22ijPH2CW/rgLEHK2uPuWxtg2GvId6j1hRkPeuJMmAyUmOv1zoOd3rtM5Z+//vflzGNRN4uWKPNRfPdPBHNC3PT+wxecGsd4+3yyu8SgUQgEUgEEoFEYOIjkISxid+H2YJEIBFIBBKBRCARSAQSgUQgEUgEEoFEIBFIBBKBRCARmIQIMNgynCMFIQQgt59/3vmFKIBgg9zBexUPIbzM8ICDbISQwdgeBKZJCM0xNQmxHckLvogZCCVIYLxVwQxJAbkryEpBggrCAUJYeBbl4Q0xZPnyk/vrpM8Y3xE+fvvb3xYPXAhNyB1IT5GvB+TFWO87v+k/nnMRxqZNO+JdC0EEGQU56pFHHimEqxtuuKEQQnhrUufhCOqACIRsAAsEDsQbhJYgcCgHJn6Dn7qJiCzxPdIOoor/twb5Kic8PMFd/sg4CC4IYdLApE5a8H91QGq45pprSh7IDo899lghUs6Z28w3CCaIJ1FHV5/rU+1CDFq+fGgHBVrbMhn+bwzqO4QqfYHMx/MW0hjMJlIIcqB58uyzzxZSDCKSsaidEYwHxCFkMWsoMqGxZVwiF5kDSJ9IWMaYtOY6Ui5CYn0OyxMhyxwXHUaBnXFqzXb4Rtk7djTJow89+GBj48aNJa01Yt++/VGt8omkZv6ISGu84SHxdOoLdXzxxRdLW9T1/ffeL/2pLeaR8lvre1SB4+A/8LWWxBoyXFWyFmg/7PQNvCcrYcw4N+4RFr0PgjjbiqU1GQZBPESiQ5hcV3mj41HQuw1m9bW3NY/8fyKQCCQCiUAikAhMHgSSMDZ5+jJbkggkAolAIpAIJAKJQCKQCCQCiUAikAgkAolAIpAIJAKTDAEGb4ZfRJemp5TFFRnhm8XrD6MwggcvNQg3DLyIO4gfSEQij0yIEPJJA3BzcATpCJkIiYBxnIcvpBEehxA4Dhz4ohC56sNJPyCbFeJeRcpz1Vvz+khX9jW9WkmPqAF7hKXtlXcunoAQFXj9YdRXZoTwCIecIvKc5YprfV0neTDuI7noa16EpEMuQ0wJr0mR57F8KhNBUf2R3tTdmELEUQekOcFYkk794ckzk3TIB35DdNHmdoQx+IiIYciNvN3ARjvkI7YjLBjDoj7gIQ6+e/Z8WjDd/eHuxv53ml6Zoo7KUEdzwKd+gy0y3oIFw+MB+FiwHo5nDx08VDzT8eAFc/00WAiMg0wE9yD+6QuEMX2jX41VY1bfIl0ZA3D1mwhb+bQjUSFOGh9w11/yMcb1RSfy02B17/S7NojIVk8++WQhgJov6meO1OeSPIyRz/Z/1vjLR38pac032Gm7+mmb58w3bUfWRMzyN0JNu/ysuwhosDB/rNnIY8hi5sUfXv9DY9PTmwrRV92UYSzDqY6HvjB3eGbb9PTThbyGqIbIZl60BnmbP+ZaeO4zT5B/tAH5TRnjOag7nMzpDENDwJg2TsWBgvV59uw51fgT5xai7oUXXti49tprCyGSXGH8ZEgEEoFEIBFIBBKBqYFAEsamRj9nKxOBRCARSAQSgUQgEUgEEoFEIBFIBBKBRCARSAQSgURggiPAiHviiSdUhATXdc0rXoAQxkRGYuQeXscQJ3jDEZF+zj77rIowcMRj1gSH4Zirj+yB1HHGGX2F0IGM8eqrr5ZrEWGJfIEcAsd6QCSB6cqVKxvnVUSnsyvSFq9YM2fOOsrArp8QUJA0eAHzN+KYfPUPDzAREDp4jxMvvuTixlkVmemkkxaXPMeC4KfucQ34+vXrC0mFhzGEJFeYIRQJ0vVV+F140YXFkxJvStLA0W/wQxAaiACCAIP0ZuzyjIR4hKgU2AVGrZ9IOIhfyDMID2eddXYh9hj/SD/qKSA+GP/KUD9XLPKkI3+kp8kQ9n+2v3iuM76CADZYu9ZVnoSuv/76QiZC5jp4sCJPVWQwhBPEHeMWxv5vzMJU/+gn2CJhwdO84YnM3+YBvOtB/5x66imlj2DPq5H+1e/qOpxB/ZG5zK+nK5KVuWqeInQiq7XWTTsQRHln5O0LedR3SHeu4ZSe10Dt0g5EuV27d5Vx7bdW4pbn9QGCmbYhjBmb8PSb+fDcs881HnjggULguvLKKwt+iJ/wECPIR+T57OWXX258s1ojECsRHRHCWoN1Svt557vttttKXtY3eWoLcmSdkNb6/Hj4vzXZuBvueWn9gb+xDAN9MtxljAf8eqmD9Xnp0iXFw6PxJyIXiubNWLx3eql/pk0EEoFEIBFIBBKB4UVgcuyKhheTzC0RSAQSgUQgEUgEEoFEIBFIBBKBRCARSAQSgUQgEUgEEoFxhwBDLqO3eMIJTS9QyD1IGEg9CBnIHUHAQSTgyYa3Gp5sEAiQHZAJprJRWNsRFBYuXFAiXHjh4XmJVyBkD96C6p7ADAbkEV5YXGeJJCMt8gEDfD3IH6EEAQIRbNGixRWZb1vxfqQMfREhCC2INyKD/Zw5c7/WP/rcb32VhyZXjyL6LK3qg9gzbdrxkd2gn+qmztqLSDWrGgt9Z/YVkpgytMX4QKpSdx6iEIR8wiQIY/JAvkIycLWkCEcRbrwkGZut2NQrGMQk+WuHZ7ULRurQKain+kkj6gfPIdPoO+QcQZ3VD5EGbsh5nguyj/lhPvgOsQwZELFJXZQxEYI5z7ug2G2IvvWJ0HTo0OFCqpGX4BPZb3tFWkJEQsJCXrK2GAPGof5GuII170TGinUItuF9yxiZP9/4OaFg3239hpJOO0RkLfNUP+p7ddP/xkmdvIjYpY3GoDmhzTx1WSt5ump6XmqOK+NR2p0f7Cxrq/lr/gjy9Kx11rormtPGmnHtd/MBTkHoRdizhqibOagfjP0I0onqY133rGtztQ3GrcFYNdYRf9asWVNIYto70NxrzWOs/x9rgfGj3vogPBp+9VXvXseMBXlYh5AARRiJ7ea29PrKmvDll1+/RncgfOI5493aEXPAuBrNAENj07prXWvXTvUxP62HItKntc+6aQ0d6TrLX/mwGumyRhP7LCsRSAQSgUQgEZjICCRhbCL3XtY9EUgEEoFEIBFIBBKBRCARSAQSgUQgEUgEEoFEIBFIBKYsAgzryDKIBEgHCAg8ZCEX8Az04IMPlr9feOGFQp7gaYdRmNeZIHVMWfBqDWfkP/NMnr1OKuQSBA9khSDQRFJEAIQNWHtmMKO3/mG854FsyZJm3ghniCAREE+QRRAZEHEY/dsFvykPkQU5ByEgrs+rX4fZ7tn6d+okD0SBn/3sZ4XMEm1CcIlgfGinNsMFwYWnHrgI8om6y0+UFvkA6UJUv07tkUdcuydfZSDhISIh6Az0nGcF5QUGCEKrVq0qecpPkAf81TPqiEgTQRuVBUtp1lVEHkQf86OeLtJP1s/Dh5ukJwQbxBmetniK0z+IaAhLCFF79+4r/Wr8IjRJt3Xr1nKlIw9OCFr6w9wY7aAPzY+bbrqpEC/1t3l16NDBQuIyl41J7ROsiQ899FAhw2nbsqXLynyXDgEI2caYNB54s7Oeuq6Wd0DErAjy/Oijj8r1kQh0CJXmkbEchDFkM1ghL02fNr2McfNJ3uZe61izpmuPMuGvLnBGhDP3W4N5injGA1kQoiYaGUd7Y121tpjDSF6wQ2jsNQRZLIh6yI6ws462I1IZF8awcg8fPtqz5GBlK8tz+tH4N+78bX0ZzX4w3laturpaq6/sJ962q7s6mR/mqfHiOf8fjbrqW/jDx98ZEoFEIBFIBBKBRGDsEUjC2Nj3QdYgEUgEEoFEIBFIBBKBRCARSAQSgURghBE47rjj+w2ernQpnii+eWpRkndjkBzh6mX2iUAikAhMKQSsu+PNWMhQihwxUgZMhmPt9jmcQb0ZfUVG6r7KYwgCDMLL448/XjwAISpoG2IDb0GIQghRCDJBUBptw/ZwYjAceTFgL168qMThyC/y0D+IEE0yxBEPQvF7L5/mjKifeSIbajDGRWQYsVOQBhFRNKa6CcgHCF+DBQQLxBzeqhBwXCW4tCoDgQYpRj7IP4MFaYxhEVGj16B/gkim3IkYYGBMmM8xRgZrB2KR9Ah3MODBKchinkXSQVRCDtQ35oe+kVZAqApCzo4dO0o+PBQhnuiLsSCMWV/FvmoNPPnk5RWJ6+NC3kLi0pZYA9Vd4LkLacz6KHz5Vwy0S4CraFwgjFk7Y7wieyEX+d04RhjzG9xghKSImGtsKU/ZSGlIRZUftIIr0h3srMWdAoKZPvUpb2S0qF/9GeUozzw1X4f7PVMva6T+1k5XZyKNaQcC1/bKw51x5Z2lXfDu9h2tf5DFeHyDM7ytw0Gw1g59JU/zwG+eiX7qpp3qKOofY0BQ/1i/Yr50k9dwpIFhX9+ZjauuuqpgZs4ea4D3tIrkGGPKeNdea0PMpYHKMF7JHuaACGPrCbwjz4Gez98SgUQgEUgEEoFEYOQRGHzXNfJ1yBISgUQgEUgEEoFEIBFIBBKBRCARSAQSgRFFoGkIXtzgWYURh7KaMZ2hlFI/QyKQCCQCicDoIYBMwGjLSDteAqMow/JIBQZ9RnBG0pEKDN+M6vWrAV2Nxuguah+vQX0VoQIBIq5CZOBG9Ejj7Uj1TObbigDCAe9Brjp85plnytgzJpFDzBVjcbTJFq11nCj/t6asXLmyXKeJNGdtHSxIh2Bk3rfDGSkEkQmxbO3atUVmtn4hpAjIIvpw27Ztjc2bN5e/9aX8eN8aS/Id4g6C0KZNmwppFskKUQVxBcEFwUfwPRLWYMH76uxzzi7EsjfffLMQxOSPSGcPEYQxRCNjN672C2KS8hDF4Cmtv5988sniPcz+ROwUEJ4++OCDgiuCH9yj/vVnvL+Q5bwD2vVnPe14/ducnzWr6TXRVbc82L344otlzBmH5AXEyG4JY/DWX6+99lohgcHZuESi0k9wkpcx3SSpLS34Ihd2My7gaDwZV9Yy3uDMCfMxiJjjFete6mVcaRP8YGYuGf88OiKCDRbsueHjGTKI+Wmc6gN5Z0gEEoFEIBFIBBKBsUcgCWNj3wdZg0QgEUgEEoFEIBFIBBKBRCAR6BEBinIKdwpIilknvinfKdEjUEJGZDwNpXD83u0nJbCyxPDM4YSystsFik/lUhT7mxKagpVi9FhDKKWdhBcZDii45X8shjVt2bNnb6UA3lvwVG8Kde0YK6MDvPUnYwwDDG8FDC/qNpQ6wYeyWx7wkjcjgbHUzvByrH2Vz48tAvrUuDaOMowcAtakDz/cXeHcfj0czpJjPR/K/B/OemRew4OAdyPDr34dT4FRc6SC+eK97V00UsF7TSQbiDB2PeD//d//FY8/PhE8rI/IEmQosg2CWXgHCu808smQCAwXAuFlBlnAPEOEIcvy8uT6VIQQV/ghc5gjOf66R55cG9dxIt114+GtNXd426sE7uRt5C+enVyhqn+QzJQlkKPtHbZseaX8HykHGQSBitxuXTmWvUnJtMd/lCki7hhXTzzxRGPDhg1FzreuRdvIEaL6GXOIRdbDTsF7qu+Mvsa77zQJxdpn/HoGHtZTpC4exuz/EMzso6z3yog9aqy3ZFNe9cRuA7KeOaSurmds3btomz6byIQxbRCXLVveQBj7pMIZwdl7CwnRO9TnokULK5yb3qnqMmGsMcamPvnjH/9UnnVFs3FhD2h98a4LD3jKc50vfE855eSCr6sreaXTp8ZNrEfSRog9OWKZKL3n5OtAks96+nhuIn7OmNHUbVgPzG/4kiOsB9YdfQCj1vkeOhTzxJzcXpHWzRF9Y57Iazj0IxMR06xzIpAIJAKJQCIw3hA4dovFeGtR1icRSAQSgUQgEUgEEoFEIBFIBCY9ApS0jE0UuZTtb731VlHUOrkqUNC6dlBkKBUpJsPI0QtAlPuMAowDFMJOKjvtTOHZLjDOXnDBBcVYw3sV5fTy5cuL0aBd+l6+o6Ddt29/4+GHH27cd999jTVr1jTWr19flNy8ZtWV5r3kS5G7ZcuWopRn8GHk+NGPflQ8j8ByLBTeDIrvv/9+49lnny2n8K+++upSJ5i2KqS7aSvDCsW1PJ977rli1DImtPWyyy5r9FXeVjJMHgSsEca1mGHkEGDoYSAbytraa62s4xdeeGEal3oFLtNPaQTCiMv4zpsQ8od5xHDLgOs6tpdffrnILd6F5hmDPEMu8sFYvP+ndIdN4sbzSkO241mJHIsshkiDaEG+djDA2EPmIJ9lGF0EvM+RY7zP7SeQXlxrt+KyFaVfEFDJ3xGknz+/SY6x77FPQswhZ9uj2T/JbzQJIchU6kHOv/vuu8t4s29ACrP2hXc0dRL931h75ZVXCrEs2tb6aR21l0PEkxfZ0uEhbQ2vX9ZUJBr4WWuDDNPcm31VCEv2cfYiQwnmiGfNoQMHvp6PtXqiE8YCl6VLlzRWrFhR1obnnn++7PPvvPPOgu8111zTv8+GcX1PCF97dnt0OgJ72ieqa5n/WMmp9smu8fWOM7brZPXp06eV75AikdP05e9///vyjO/sEaWvr0uxJ3/rrTdL/TxHHv72t79dxohxN23akfkSbZuIn9OnzyjjGUEMhsY9fIIoRqawdiOU1fvDgT79YV6YY3QN4ZVP34WcMRExyTonAolAIpAIJAKTDYEkjE22Hs32JAKJQCKQCCQCiUAikAgkApMYAaQfp7KDuMUjQSggKSMpeAVKc4ZPymIGC8p7xCCnhwczfipDdPrVswxZSGLyYoRQ3uOV8rnTtVXKcZUFshrjgpPMTvv7dNqYslkdBqtHachf/1GfIMm999575YqV//3f/y2GDlcsypfBotfA8KCd777758bzlUL+qaeeKtfKqO/q1auL0ruXevZafrv06uQUOHwZsR955JHG/ffdXww7N910U/GY0u65wb4zbvSfceLqI0TDMB4wBmSYXAiYLwyH5m2GyYGANY5ROkMikAh0jwACgcjYTQ5BYkd6QHz3rnXll0jeET/d82mRsxiGvSMRPoI4NlRSeve1zZSTGQHypvfy1q1bG/fee28hjGkvGRYZCSmDtxqyujGXYXQRsFcy3yPqBySQM04/o+yh6mQZNUMMERcsWFhIftYLBECytn72N0LWaBPG7JMQhTZteqZ4jCI32CuJiF+COmmvT22wFrq+slMwHh0IQjSyjpIxEbcQhHxnj+FvexflSYMMc2QP1bz60P+to8qEV3gg8/9ug/kixH41npO39hwpM36ZeJ+wsRdFTrJHc9WpdxaSnmB8IR5JV2+z3x0es3fXFw6UvVXt++wtrS+XX355+fRcPRgL3nnKpEvwnDL1e5AD4R7Ye5YuQj2MNV7Q7C+RyE488YQyb8yf44+fHKZXGIvG+kUXXVTajRxq3JpTyMCi8QyzkBWsBfrDnhtZjKxhfMKGLGJOBYmz3h/5dyKQCCQCiUAikAiMPgKTQ2oZfdyyxEQgEUgEEoFEIBFIBBKBRCARGAMEKPQRQChzH3rooXLVCEWuk+yhRFYtSnSK+2L8rJTHTrciQDFIDaZIP0KiercoOJ0Y3rx5cymXsUt5jASdgnowhlGQMro4Ycx4IF588cXlhLvvKae7DQwRykaQ43ELgY2x4liDKyjff/+DStG9peRL4U0BP5aB8p2CmdcT3gEomT/7/LNjrpI8Kavhh4hmHKVB8phhzQwSgUQgEUgEJhACDLoMv+QQHncYxskUcYUbwvsfXvtDIb3zlIL4gPwuPfkpDMETqMlZ1XGCgHGHXED+rY+js886u7H2urUNnoN4ZoqxNk6qPWWqoV94eUPmCA9ZcYjDvmoiBKQV3o+Qeb766stCNrr11luLVymEodh7GX/WM3u28HQ30L5KeuQYJDD5KCcOJMBKXohq9qPSWDd5W4rg9yBGIt4hyfASfd1115V0dSJSPNPp07qtnxDy6vOoU/qJ+D18kIkuvfTSBi9VrhYV9e1jjz1WCFowiENY0Ub75SAv2U8at/b+iKiwRhhDVGoNxgXPcfba+tE+X9y4cWPxOOa9KY01LIKyROn0uz0lguW3v31h2e8bF70QASPf8fyJMHbFFVeUOWNPDasnn3yq6CeC/GWsR4Cn/qBboD+BkfGrH5AByRZB4oxn8jMRSAQSgUQgEUgExgaBI1LO2JSfpSYCiUAikAgkAolAIpAIJAKJQCLQFQKUvhSzTg1TUroK4cUXf195zZhTlI1x9WNk5pQv5STyFkUuhTHFM6V8XeEb6eUv7tmzt0r/YTkx7EoT5CLlMT5QdIq8iHVSAjM4UJAiqSG4Mb66GgOBTJ387rod9aVUrStWoy7x6XltVn9RXVzlgzCnrkMN6iDu3t28ilK+TlJT/CpzLIJ2ws2JcCeQEbsYByj8jyVop7z1wUsvvVROqMNPX4gZEoFEIBFIBBKBqYIAMo5IJmKwZUgXGeG9e72DyTuIFEHgRkxAIkGAYMgn/0xWooJxEHIDogIstJVHGrgN1G5yGRlKJF+QaWDnU/As/JpxRkVAaHpfaieTlgeqf0IODJlFXmQadRSQGIKAEjKq/hlItiwPjsE/6srTHRma1yAkDOHylZc3vvvd75aDFcaZdBlGHwHjULQ2IM8Y74geogM4xld97hvvxuEXX3xe1gpj09j23IyZM6q00wacLyPRQnMWgcen+tlr8YhkvBl3MddingZhzDPmVadg7orGrz0cspjDRA6jWD+RXuw55WutQBaSNoL5aP1EqjFfYek5JEmerdStdU8YdYS99vgd/vJtJUpFOZPlM9YyHr/s8wX7asRm+2Gesfft21vwrrdZ/8YaKw8EJwSlK6+8shCdvPNiDNSfg2vsy+kZjHmHtBxaenvb2419+/fVkx/199y586q+nVfepw6HGW9xPeN4XIePqnyP/3EIzvXW+oHHdXqDDz/cXfXHO2WNQDCtB1jrh+gT89Dz4ekt3gH1Z/LvRCARSAQSgUQgERgbBJIwNja4Z6mJQCKQCCQCiUAikAgkAolAItADAmGUYLxEbOJ9ipHi0ksvKYpZClrK+jilKv32ihQkMoB6JjxonHzyKZXXr697GqPkZCx4++1thVSEXIRIxUjXV50mp9SkKKV8ZgjodBqcYt8JaAQlBggKboYFVz5SQsvXafdVq1YV40HUuRUO7YvneTmjmPWJAEeRrY1DDdrJCOoajfvuu698UpYz1DF4jEWAEwPAU089WZHinqgU9a8PC6FLf8Cf9zR9oM3ayjjTCfuxaH+WmQgkAolAIpAIjBYCYchmJGfM9T5kzEUYYwRmlN+wYUORO84999x+j2NkIJ5dJjOpBzmD3IAw4AprWN122w+qK+0u/Rqpo95f5EgyFHmGvOfAQJDwpCN7IImQKZFOyJLIOWTLToG898EH71dec98pnnPlGwcQPCMP/SM/MpwoP3063oIxw/sSz0raTb4WEGYQLOJ6ufFW76lWH/2AZGMNcGDGuEV0su+wFwrCDUITGdt6YW9i32P8WUeWnLSk2ifN7U87VhjybhT1stZF+PTTPdX371fr2ytlz2eum/eDBUQt+wfjt+llbGeFzXNlTYRPzGtlIc5FgCHCGHx8f/DgoUK6sZ/lfdr663v5RzD34+ATfP1u7b3wwgvL9ZqRbjJ/2mufcsqpjWuvvbZgh6hk/dNf9tOte9bwAKcfeK+y1vKUaX3x7tIP7Ui/vkNsMvaRmfSvKxftGfWRsjqFCy44vzyDKKYsZEukPu+NdmV1ymcifB/tsobDWn94J8EqDtfV22HMw53HPbh4VyGM6Y9Fi46+FrT+XP6dCCQCiUAikAgkAqOPQBLGRh/zLDERSAQSgUQgEUgEEoFEIBFIBHpEgBLeyXUnwV2fRClJGU/JfsMNNxTjE6VknOaWHkFIukceeaQY2RimKN8pg/3eGhgKELQooXm2Co9bDFkUwJTOjASU0KEMZhykEGaYo+T3qQyKffVkRNlekdaQsxgf33+P0e9PxTgmD3m1kpbUjRFGff74xz9Vp5vfKMYMHtUYIXmrOFQZGoYa5I94R+GujUhojCnaqf4MIO2C5xDN/A5L7WY0osxvNRxHG6RXljozdOgfCvkwNinHbwxO0a9IXc8882wpQ5/6Xew1qEOQ7iiyjQfYqw/DF6NXa717LSPTJwKJQCKQCCQCExEBhmzGcwQEkUxF1vG+RJZnJGcsJ8e4so1s05QB9leyy6lFliIzeJ9PFqM4uYFchygDBx5df/Ob3xT5hYfaiy++qG1b4zmyHpmPbCXKA9nfpwArcitiAcO5yOMNOcpvddlIPUT4y4NcqT/k6wBEkFt44Fm5cmXJi1zp/2Qbcs54IyxEG7VfzDA+ETB2jEvrgEhu9x353zoRsjPZ3L7MuLTfMm+QQxDGEG6sDwJZ3L7G3oEM7v/2A/Y/xoR1aLiCvNSvmec3yr7OfFGX2K8py7xC5oy1zt/2IrF/Mff83RqCMIb4Zd378MPdpe32lv4fRCV41dvlN/McmRM2J554Qtl72fMI0iLgSBMBEQeBF2n16aefLvs02Mrj8OGh7wMj/4nwqd9E2FgvYfLmW2+W94810F62HpDErC3Gb1+1bw+CLswHCvrHWDQuPYvgpC9FY4EnuU7hsssua9x8883FQ6L1t97vnZ5p971xG4fT/G4MxVxrlz6+a47rGWXsaL9xbDwaq/V3SqQ/ls/oD6Qv+CKM8cKmf+hpWgl89CbIYTB1uA8+ntPOXkL0jzXD3POu06exhvSSV6ZNBBKBRCARSAQSgfYIJGGsPS75bSKQCCQCiUAikAgkAolAIpAIjCMEKGuRuUJ5jjhF+UhhSalLUdmqVGW08B3F4urVq4vSmNKSYZRytTUwHiBlUcwzfFAa33TTTUXB6TQ3xStjiXRIVgwjIuU+Bai8RQYUylMGQoYRZa1du7Zx9dVXF6OfdlCwKsdVJOpXDwwpykBuckUUI4EyKL21mbKWgcGVjb0GeYs8oLluk6JdneVNeYs45rfW4BmGYvVS7vbKIAoPhqMrrriieCKoP6O/5MXQoRyGTie2v/OdFZU3jFOKQSnSwwqeTm+LiGU33nhjv4GJoUd/9BrUd8+epke6Bx54oNSFMZzC2jjye4ZEIBFIBBKBRCARaJKZkLQREshUSORhoEcY214RKrz7fY/0dP755xfZB3kBoaSdXDXRcGXwRgxAgCE3kNPIRDAZKCDDMJTD56GHHipEM/mQ92AXgSxF/kB0QJLftGlTIRqQpxi/RYZxgQck16Orw29/+9virYzMKd+6/LJ71+4iuyK86D8yWRDzyY7+zpAI9IKAOW3fE96t7Gfefefdxpy5cwpBIwgxxr2xaIz/+c87Ko9Oy/rXBmMxgn2RQzPkeXsIeylXBCL22EfYlw1XMObt/5R/3HHfKGXee++9ZS+FRBN1VwdkN/tJdfvkk08LqS0OJ9m/aV9rsK9cvHhRIRLxwvbh7g/LnETSQYTh8U/Zyqmvif5GboGt/RACrrUg9lT2e/Kuz1d1EK1B9mvKW7FiReOMM86o8p9aJj14WicRkOyDFy9aXMaafqwHe0gY62vvMdGY6DZYf6Ov9KX8ELd4OOsU9IeozHqfd0rf6XttoxewV/WOsC9funRZp+T93xs3y5adXBGHm8RO7wjvLPqR4Zxb/QVWfxinsNVuZSDW0XO0HvAy5uGiLd5vJ564oGBaz6ubv/W/PMyBO+64o/SHNkb53eSRaRKBRCARSAQSgURgYASmlnQ5MBb5ayKQCCQCiUAikAgkAolAIpAIjFMEGNko9inNKfYpQykokX8YLyl064HCN4xvDJ4DBeQm0dVBFPc8UTGSUEJed911RSFNEapMRsRt27YVEhQvDwhUFJgMH2IEhkDpKFSd9mXAozCl7EaK8hwiFeOCNtQNC9qqLKQyRCskNtdXIosxrCxduqQYIeNUepTZzSfDDuMDIhePFRTt8EGOo+SGG0V8a4gT94yfyFvKlh4uFPOU0uElQFrlaKMyGE8ZRWGsrxYsONowJN3mzZtLWvhSyq9bt66k563j4MEDFfnujdYqDfh/dWC82bmzaaCSv/LXXre2sXDBwsajjz5aDDUDZpI/JgKJQCIwThA4/vjjijHZOjaSwdp5LAbPkaxb5j2yCHiHi97Tovf7ueeeU72btxQvp9794d2KjEROMR6DcE6O8HzIEiNb2+HNndwVpC+yF5nh8ccfL96HlDQYYYzMQz4lw5B3kD9mzZzVmDFzRpGpEA8iSItQj1zG4xIZUv7kL8QEn8KePZ+WgwM8IPGUS6Yh65IryYKRTh8gvZDrGOvlj9BH9iRz1gkoUYf8TAQGQiD2K8aoQy3GtflPJkeoMl8Ee5cgORlnp59+WjmEgtRRJ+kY58aoPO65556yx7JW2D8gVw0nqUW5xr6o7vYt9izmt3p7xwnqW6/7tGnH9+9/tFNs975V7/nzTyikNO20d3ToRXoEOHMdkQY29WC+Ks8cNz/ljQhqn/TOO++WvY461klq0s+cUXlxnD6t1Fd7lGF9Vo+pFLxXRGNT9N6xNx6JEGUZn6JDYaMRom29lmUsIDGKg+k8es27U3plighhiG50FCMZ9AkZQySbZEgEEoFEIBFIBBKB4UdgakmXw49f5pgIJAKJQCKQCCQCiUAikAgkAqOAAMU6ZTzFP4MYRTzFqlPklIfHEpzyZshAFGMkpKD//ve/X05x82DG4IYA5nfXEzlpzzCoLowgn3z8SVH4M+b5jvKUwZHSn8GCUptyk6LftUEUrK56ko98eelgQAiDCaMCoyAF7Jo1a8qzThuLCF7KGWrQToYfUV5Idd/5zneKkYSxsVOgqIWL9IwV6oD4Jp9Xt75a9cPyKp5S2sFYCVNXezLS6DukON4KfOq3etB2yngYXX/99eX08Pnnn1cMKLyP9RoYhERthTODl6srGFgvuvCiYnBoJRj2WkamTwQSgURgNBHwnvM+aWfAHs56eC8g8WZIBJpj7uRK3ppW3p9kFe9k71SecXi8QWhnoHYlF4Px8uUnV7JMkywRhKaJgCT5MkjuTz31VJEFe5kHZCIEf97AeIbhuTU8sJFxkMIEsgnc4EfeFP1NViKXeC4COQrWvDcdPnS4yEYOHyDoL11WXQs4fUZJStbhkZbMhXyifHV3uIJcSSbNkAj0goA9lnFDbjefTOhNAABAAElEQVSPEaOQvexbeAmLfYix7XANkpT9GCKUSN5ud/iklzoMNS3CmD0LMpH5Zl6aG+aRPVq8Q+2xtEvdvVt577Mn87uDNQix9jOdgvUR0dP8NU89Y48k34HmnD2gPUkQOaVHOrMHs7cUI0injuoH3yuvuqp8auNEWl+jPfmZCCQCiUAikAgkAolAIjB+EUjC2Pjtm6xZIpAIJAKJQCKQCCQCiUAikAj8FYEvvzxcCE4U+IhYyEsMYU7+Ur4zcjv13noyWzq/i52U64xyjASMIK70Yfh0JSKjh1PclPiMDa6G3LhxY2PnBzuL14ggrTmtztDAsMBgwIjg0wlz5CjGPcp+kfFCeh4jGBnkzXjIsFInjMmDwYWRUX2QqRg11HGoJCpGkB073iskKuWqB0MFApi/GVI6BdgxbjAOIX1pH8OkfF7b+lpj+bLl1e8zSpv9xoDJsOTUvT5SBuMp8lxrYGBhEPEpLdx4HDhw4GDx0taafrD/a6fxAFcGLnXpqzy5IdwxbDMMD2TMGSz//D0RSAQSgdFGwDtiNAzw8Q4b7fZleeMPgRhz5BjECMRu79AnnniiECTIIghPr//h9UJSChnsyy9PreSgOWW8Im50kr3GQ4vJC+qNXOVQAC+z5DweYslFZAW/DxTIdWQO3tcQ6cmdsHIVuevFyG/kP0F5ZCMkFocf3qi8pyKyvPjii4UsJq/wTEQ2dfiA3MtTGULeLbfcUq5iJ0s5zCBIQ9ZCOCP3kEW1J2Sfkij/mZQImF+xfyA/k52NvxhDQ22050XzHlFJJP8bc8atMSmQrR2sIV+HjH/aad+s5v/RVwC6GtIewhi1nlgT7HN8pw3dBs9Jb0+nrfZJ9gwzZ1VeuKrvBHNWdBgGJtJoC1IlrIIEZt/hCj17GvPVnoznZ3PIe9D8HyjICy7mt/2bue1gkLk+0KEUdbH3sueRzh7Rfsr64//WgAgXnH9B46qrryr1U0d5a1Ng5lN/w0J+6qFeyhjP6260Lz8TgUQgEUgEEoFEIBFIBMYPAkkYGz99kTVJBBKBRCARSAQSgUQgEUgEEoEOCBw+/GUxSDLKMTIgcjlhjSCG5OV0NtLX9uqUt0BRznjBwOb0u1PaFOhia2CsQyxiFLz00ksLQYuXB+UwilDib9iwoZRDIS9PBgZGCEYJdXBdZhDLGA3lpY5hFAnSGkV/X9+ZxejqGd8jajE6RGAAYADxGwMEowVjwLEEJCnGwy1bXikeMNSbpwrtRUpTl26MC2EggYFneViDOwOSPNVbfyDYMYoqE/HONZOMIu0CI5R+YYhiLGH8OJbgqizlM8hql/aFQYsxBRYZEoFEIBFIBBKBRGBwBMgG3tELFy6o5IQzC1kB4QFhzPufnISwhJCByITYwDMR2cv7nWwwXkMQxZD4RfIYUhz5kWxHhiFPdApkNHKpdIgm5A9tJ3PIB5mEXBSBfAc7eJJbw+uRMngWIjtK43fyS5BceKcNL25kz/BOJF8EHIQdZSO68f7kb17GyGYZJicCxgj51jj7u7/7u0JQNPeQvFqvfh8qAsowf81l8r+8r7vuuv5xZWwbj/ZGQViaMWPm14qbPXtOOfSCoGVNsHdQV3uzXvc39grK+t73vlfqZb+mXvKt72PI+zGX+ipim/mECBaELHnYp5100uIKr4UlT4QvaczDIHV9rTF//UIa89f6Z+9izxje1vw9WFA35TUP4zS9Nzt8FGQ8z9fJeua5fOtt1P/WXERSOCCUGQ++13cZEoFEIBFIBBKBRCARSAQSgW4RSMJYt0hlukQgEUgEEoFEIBFIBBKBRCARGDMEKPgZwVy1w3iBeIVQxQDgWkReIUTX+ggU8evWrSuRYYJBQvRsKNsRsUQKf3n4Pq5TofRnCAwSGO9ijAN+5zHihhtuKF6xGEucVmfoc10l46lT6gyNylIPCn4GAfWl8Hf6nnFDuRT6DAR1o556eKYbg8NgHRJtVAYiG/IbwyTjYkSGBQbPwGWgPLWDgQM2sNAGJ/IZKeXHC5oyXFOFvKddDKZXVdeoMOa0C4w64rEGbTVOdu7c2dj80ubGtre2FaMUopq6MQDrgwyJQCKQCCQCiUAi0B0CZAOyyrx580tESkAYJ++E7OUqRsR78gV5gNwV8geZwfPkIXl1I2t0V7NjT0U24hVM/ZHekEhuvvnmQnAncyK+16+Iay0xZFNEdPKpNiOhkI+CwFF/RtuVQe4KGYp8qQ7IauRJpHnpeBhDGCM3kl+Q0OTZSrAhh4pIYmRZpH2yGQJbXbas1yP/nvgImFOxt7FnGYmgDNGYFocajGnEMtHaMdRgXshL5MFP7BRiH2W9uvzyyzslO+p7ZKvBQqxr1gekTGRRZdmX2m8gmnWz17Aemtsi0tdQgoNTon2WgzkZEoFEIBFIBBKBRCARSAQSgaEikNryoSKXzyUCiUAikAgkAolAIpAIJAKJwKghQEHPkMYgh4yFvMU46SQ4Q5u/EbUiSM+Y6RkeJBC/GNtcUYL0xADCoOl5Xh4YBRlcREYRxgjGNl6qGN+U66T3qlWrGldeeWUhRlHSyycMgEhgjBLSMpgyGDAiMOQpM0IQxxhOtAXBieFhJAKctNF1J/fdd18xQCK8rVixotFXnbhXN23oNcybN7d40YCv/F2rxFDJaIqYBm9GUQZR3jZGw8vIvn2uwmx6i3v2mWcLqY1HDm1lyIm+6rWtmT4RSAQSgUQgEUgEmgggOoS3UfIQggRStqsRyU0I6I8++miRn+qethDHyETkq/ES1Cc80JIVyC08yGojGXKwQK4gRyFy/fSnd5QDBWRBsiS5o5twQnWYAeEDiQw25EIYIn2Rax0+QCpBDlKvTkE6cqVnEPbJXZ9+uqfkl/JPJ9Ty+0SgNwTsexxWsjd0OMb+0f4Q6csctscbaJ72VlqmTgQSgUQgEUgEEoFEIBFIBEYHgSSMjQ7OWUoikAgkAonACCKAFBCu5UewmMw6EUgEEoGeEWD0oVge6YCwRDk9mRXUQRhD8oIpUhZPFoxib/6/Nxtvb3+7UfmtKCetA29ELJ4heF1ACmMwO/vscyrjXtPoJg8eHRg4Kf4RxRgOnUZH8OJ5AgmKEZRHLd+7xvE731lRecQ6QgKTLyOBZxlH5elKEXkwJPKexbgaIdIzAErX6mEs0g3HZxgdEd9cq8mgsX79+tIOJ+EZS4cSXC/D44V2wQfWrqfiocOJe3102223lbIYkuEzUsHYED7++JNC1OPhDEFOf5599tmFtMZwCvcMiUAikAgkAolAIjB0BELeDI9BZAGyEXkJUYyn1xdffLHszxH2EZ/IRvbrJ520pJIHmlfFjQeZFfGf7EYeQmgjl5Hb1Hsgz2KBnja4jk4eYjeBzCKSK8lK8yoimGeR1ciNvIIh35Nd1cFv6hWHFDqVgTCmDUhnnvMMIr1y1NNeIUMikAj0hkDMV+uXfT3Pf+aXPY8DS/Y89hqIovY6udfoDd9MnQgkAolAIpAIJAKJQCIwPhBIwtj46IesRSKQCCQCicAxIECpytjO8J8hEUgEEoHxhAASDULTSBvFGJEQgXh5mOyB4QvJirIeEQspiLEyPC+Eop6Cn5cFUT84AU65v70ilvHkwNDp/fHRRx+X/kEGk5dT4vBkxFMG4pGT5HEdEIznzZvTtk/Doxijn/wYERnvGBDqHjXU7cDBA8VLmvrOmjVr2A0MDBvin//8buOFF14shkfELd6+eM9QvzqJrddxY0xrE4OkfBlQXn755ULM0xfyZyB29QwMRjLoK8Q4xur777+/9BvjtXrx+oHcp28yJAKJQCKQCCQCicDwIuD9Gl62/I04gdCPSMHLKTnqzTff7L+OjgxC3uKBiywx0jLyQK0Nwhi5jMyGdBVy5EDPDfW3Iv9VmCCEkUtdZY4QRmYhmyJ1kWnoNWAnvfqQtwaTY0IuQzqTj2fJzOJgzw61PflcIjDZETAP7QN5HHzuuefKASOele0veVMOL4XWPfufDIlAIpAIJAKJQCKQCCQCicBERCC15hOx17LOiUAikAgkAkchwNsMMoBTuBkSgUQgEZiKCCAxMdZNdsIYAxgSFHISjxWMjgxsa9asKcY2BrEwijGUbd68uZz+dhXjM888U7xP8YZFuc9Q6f3x6aefFMMaAhkDJqITA6IrIr1beOaSp6ssL7roooLxrFmz2w4zRr05c2YXIlvkI199Uw/acOCLA6V8Bj4Gyqh3Pd2x/K0MRsd33nm3sWnTpmJ4POecc0ob+qqrKBG9wnCpHAYR6RkWfR/P+y6MufAXBZ+Mkshw5513XrmW0rWg0S/KCnJaPFMeHIF/msS/jxpbX9va+O1vf1vw/tu//dtyfeipp55aGVpnlvZoo+BTO7VR9PeBAwdL+7VVHOk6jwAMmWUikAgkAolAIjDqCJBfyE1iXyVfIIsjQ/E4+vTTT5dP5AoyA7kq3sXSBxHKO3cs3rvkL3LCaAXyFYK7w25IdAgovJutXLmyyLPkD3IXGdRnlbzIJLCD80AYeVY6UTryDY9IIdeNVhuznERgMiFw4MAXxXM0b2L/9m//Vq6h1D5zzL7P/hDp08Gt1v3eZMJhIrbFeht7Wp+97PHi2fi0nraGen4Drc2tz+X/E4FEIBFIBBKBRCARGI8IJGFsPPZK1ikRSAQSgUQgEUgEEoFEIBFIBI5CgFKW94fw3kUxe9lllzXWrl1bjG0MadLUAwKY7xjlKPoZ0Rjp9u7d169AZrhkUKMQjkApzFAX3/MAplzkKOV0CohLO3a8V0hTTpnzVqbOEZQhb+kYTXkwO+OMM/q9mkW64fjkvWLXrl3lRDzDLZIdw6irN10VVa+X8lyjyaD7pz/9qXhwU89f/vKXxejL+MtT17JlSyuD8NGn5+EEU55EGDhh5m9luQb0L3/5qCLozSle1IajXe3y0FZEwPcq7JEAtePBBx8sZD9XUeq/eoA9Q7Yrp6IftBsBkdGWNzlGn9bn6nnk34lAIpAIJAKJQCLwdQTIF0hQZC7kfGR7Hl53VO9m79x77723yBaucUOyQLaQDpF9sgbyH/mI/McbKhnE32QOnlhhtGTJ0gEJYYNhQ96dOXNGwd3fUSY5LeWZwdDL3xOB9ggcf/y0Mn94Za57H3QgaMWKFeVwioMz8+fPG3CP2D73/HakEECUtSe0v0Nctle03p577rllj9fJy3asm9Zn+9kdO3YUPQKP8fVADxGeu72/xHa6iPoz+XcikAgkAolAIpAIJALjGYHO1o7xXOusWyKQCCQCiUAikAgkAolAIpAITCkEKOl5o0AA4kmN8cup7muuuaYtDhS5vHyJrkrkiSwIY/v3NwljTc9STW9TFMQRkKUY9sIrA6UyQyYS0WCEMcplHi8RzBDWWolZ8nTVEKOptAym0vF6NpzBdSmuSnGFCsIYclQvwbWflOy8tP34xz8uxDttaUcY41VMW4Iwhginncr/y18+rJ79xogaK7W1EMaqOjAOUO4jjfUSNm7cWEhx//RP/9Sv9E8Day8IZtpEIBFIBBKBRKBRrrvmtQtpHuEceR1pn7fT3/3udw3eSP3fFW5kuCuvvLLIVkj5wmT11IK4hbTAc+0jjzxS5L7LL7+8EMYQ1lsPPfQ6ljw/fXqTMAbDcvihJsv2ml+mTwQSgUYhic2cOavsY+qEIISxG2+8sUSHf+bMGd59XGJ/bAjYh9of/qHaA//Hf/xH2afa29Mj0AcMRBhzmMxBK0Rnh6w2bNjQePzxx4+qkDX2Jz/5SVln46CR7451HT+qkPxPIpAIJAKJQCKQCCQCo4hAEsZGEewsKhFIBBKBRCARSAQSgUQgEUgEhoZAnTCGyIPQFMQuytmRVNAqh/KYsa9OLIuWICmpz7Zt2xpvvPFGIUohqiGZ/X/2zvQ5juO+3yNKJEgQJEiQ4C0SJCVS1OFI+tmy5UM+Eh+VyvU2b/LC/1WqUqnKS1eqklReJFWxE9txfMiyKOugxJsEeIMkeAG8Rf3m+cJfaAmDBBbELmZ3nmY1Zxc7O9P9dPdsT/dnPt04IM3TygibcJZgEJpJVNLNU8k4cnVSgAWD6QjSEJUdOHCgdMcYLL71rW8Vly5eKu5/ej/yt3///pgM7WbnkE4qN9MqAQlIQAISaAeBnDxfvXpVwTLVLD9JX4D+D/0HlmZEPIZzCxPuOL8gIpsUX/Q+1H9qR3pbcQ76jPQfQ7hw8GAI+HFf5QEI8owzEQ8OwOpJw/S+Kv3LpaUrLg5JC3H8J02f35dAJxLg/nPVqpXFK6+8Uvzwhz8svv/970c2EIzhDjjdTboT89hNac6xAR5e+vDDD4vfvv123I/ONY9cr3nQivta7m8RN3PvPlNA/Ms1Hqc5HsziWo4jd6MT3Uzf828SkIAEJCABCUigigQUjFWxVEyTBCQgAQlIQAISkIAEJPAQgaefXjLlMJbOTzw9zNPCjU98P/SlBXrDeRBIca6ZBGO3b9+KgWKWe0QwxvKOX/7yl+MpZiZIM+AshqiMwWcmTHEZY1AZN7LpTmT5napu4YGzGMt9Igpj0PzP/uzPYgKUgXbcxficz3CEY2LUIAEJSEACEpBAPQggUpoU+68qJ9L7YulJlvBi8v03v/lN8dvf/jYm5BFQ0Ud46aWXoh+BmyvfbRTcdyox+oy4r7J0N30/XGp4QCAFY9/97nfD7WYhBF2NgjFec0z6x0uXKhjr1PpjuhefAG2IyPWJ61feB9K+Mi5+Kk1BEuDax4NcCMbeeeed4u1SMMb9aDpY5n6P2vJd7uV/+tOfhrsYorOZAvWA5YUPlkJg7ucRBVNPhoaGFIzNBMy/SUACEpCABCRQeQIKxipfRCZQAhKQgAQkIAEJSEACEliy5OlYEhJ3Cpy6WC4Rpy6e7MaR4tlnn30IEgO5PO3LgHEKmFiWkqUoWDaEQX4mMhF0cTz2Y0KP1/39/VPiNJaLZPAYoRfCp+3bt4e4i+/xFDLfwR2DAWWWrWA5So7LchcMHCMyYx+WSGQA+le/+lWIq3DjYvIBRw0mRxuFZQ9lZJ5vOCaD1t/73vdiWU4Gsh8XELmRRrgifOP7X/3qVwuWS2JJqZ07d5ZP2PfFRAmD8TiqwZ+nr3GxYDklnrAm4phGXjkWgjHcQoiU3VwH7B+X1umfIbgjjatWrYrJHJZ8elxgYJ+0Uz9YCpSy4Klw8vDFL34x0t9pAr7H5dfPWk+A+kLd7gaBQ+tpzf8MXFdZcpZraysC12Gu/5ZjK+h6zDoTSPESfQv6a/TR6FPhPEaf4/r16zHpztJfCND5PcZ9iz4ejq30q1rV7ltRLjxoQJ7oEx48dLA4fOhw9DPpc9DvI2/pujbdIZfrHL8pbMuu6uTSko95aCHTT98MMT8RvhwXZrCDv6HeBKgTuPpxP8A9D31glpMn8hmBex7aZ7Y76iu/i83WH+59EEqOjAyX90b7496KOs99yeDg+rLv3ddxhQGDZjl0XCY7OMHp9k0fkYeycK9EMMY9+viN8VnvP7l+8mAX94iMG/A7RP1/6623ilximespkXMxXsDYAL9ffI8llxln4D6S3zmvux1cmUy6BCQgAQlIoKYEWjPKVlOYZlsCEpCABCQgAQlIQAISaA0BBl4RBCHKYKAWh4r3338/BmWZ3J8uGCMVTIIgaGLgFwcLxE+Ilvr6JgVjTKYxEZKCMZ5A5tici78jfGLyJEVUCJNefvnlcARjwHhi4mY4aTEo/ctf/jJEY4jDWKYkJ+mYNGHCkLTiqPF///d/MRjNkibf+c53YuIQp4mFnoRgsBpeCNxw/srJoEeVDgPqpO8Xv/hFOKQx6P23f/u3xbe//e0QT5Af0shxmAhlOSlEcgjCmNhE/MYgOc5qcCNP6T7GpCgTRSzT0SrBGOWKaIwB/9nySnn90z/9U0wmMGHNxPQPfvCD4tVXX42yp14sdHk8irt/7w4CTCoxoUSbM7SOAO2SycBWBa6bXPsVjLWKsMetMwH6VlwriQhSWM4NkTkCc4Ri9KP4fUbU8q1yeWsm6l9//fUQceLKRT+kUwJ9EfqDLNv9f7/4v3BTQ5yO+I3+EvnjOjNTnlIwlkId+lw8oEB/8nGBc7JfCsa4XsI8+2+P+66f1YMAD1Rwb8Q9CY533CPtLwVdnz74NADQj//a174W7W5SsDjpUkc9aiZQB7lPeP/9D4p//Md/jIdM/vqv/3qq3neiYKyZ/Ltv+wkg2kIEyb0p7mDUce7feSBqtvtCUsv1M8WU/CYhGPvKV75SvPnmm8Ubb7wRbYLfIVzOEQNTv3/yk5/Eb9ehg4fiQSR+z/j9Yr9m20z7iXlGCUhAAhKQgAQk8DCBzrnbfjjdvpOABCQgAQlIQAISkIAEakSAiS+ESUy4Mcl48eLFmBj72c9+FmIwhE6NgcFhHLOIuGEh9EIYhHgJ4ReiICbrVq/uj4FdvstAMfsjGmCfFIgxSYfojCeVEZchMuK7iMsQmWVkP87L4DQTn0zKIJBiEJpBa9KMwxlpQFj1yiuvhLiqFeIkjkkkn3MJTEwyOcQAd36PvxGZbMzjMCCP+I6BeJ7gZsCcpaQYVEdcBxcmgmHDpCh5Zv9/+Zd/KRDJISbL484lXXPZh/Q2MzCfk7TkiUj+FjpNc0m3+3QPgWbbW/fkvP05mcvE33xTxbW6lcefb7r8ngS6hQDXSgK/2Uy8I7Dnd5h2h+gWtxb6DPQhmIxnuS/6d/ThiPSpiPn7XTUuCLbo7+E8g/gN4QF5o/+JkymRPiCCAvIwU6CPgviY/hL9qZ5lPdGvpI+KeOxRId1xSAPf40EKxPvZr3vU9/x7dxOg/nHvQv3h3oT2hPCa+x2Wj7956+bU7x4P41AvETvyGfdbr776WnlftGpOwkPOxe8off8UpeHYxN+5R+IzgwQWkgACLe7DuU9n+UnqMHUNJ0eut3zG78hsgbqJKx73tVxL+a3ivpbfHR6+4neH++QU4PIah3PqOuMMOEnSxnjPbxvX8fy9m+3cfi4BCUhAAhKQgASqQEDBWBVKwTRIQAISkIAEJCABCUhAAo8lwARGTi7iFMbT60wm/u///m9MfswkGGJijQFgBntxj2LLADKDuHm8tWvXhBCN9zx5zwQJojSWJUMwhmsVkx2/+93vYjA6l2As5VjFZ+U/js+EHCKyDAxO//znPy/dxH5ZnmdycpS0cDwcM77+9a+HwIr0cN5OCgzM4xzGRBBbnrIeKpeYQTCWzmpsEWAhiEM0x6QpYjsYUXaw5XODBCQgAQlIQAL1JEC/DXdQ+gS4miKk/+STT8Ih5j//8z+Ln5UPBNBHQlz1N3/zNzFRzwQ9fa5GIXuV6CE0QJxA35QlyBHW4/KKWyvuM/SLyPdMfdbMB0IEIoIxRHQ9yycFY/RRHye44dyIFRDb8T1EDgjPHneuPKfb7iWAWIu+O/cyiMX+4R/+IepR3iPxeQaEZLg0IbqhHiM+pI+/YsXyOQkPORbHpR6+++674WDGQzSIbQwSaAUBrosIdFkS8t/+7d9C9IUjGNdahLPUZ+5VEYM9LnBtpZ0g/uIayjU4BWOMCzAGkQIw7mH5fMeOHbEvwmA+4xyMAfC7xgNiBglIQAISkIAEJNBJBBSMdVJpmVYJSEACEpCABCQgAQnUmACDsYi9du7cOfW0OksbnS2fkj9bCpMYNGawl8C+7Edkkg7BGGIxBnlTpMUkJIO6TKyxXCITkIigGORlkLmvb1U4QTDQzFPDH3zwQXH0yNHi2vVrcQ4GkHl6mQlMzsPESuxTHoMBat6vXbsujoeIaqicdGFClCf2OT7n65SAQA8OLK/029/+NkRgTGbiIsZyk7zGAY4AX17Dhomi8+fPF0cOH4kBfYR3OG1QFgYJSEACEpBAqwjgMpK/3606R7PHRUiRDiTNfreZ/ekDIcKif1PlQH+BSHoRNtGfSlE/aaf/wAQ8fap//dd/jT4ZDl2IoZisRzxGX47vL2ZAYIAzGgIxlh5nuT9EMojFvvrVr0a/D/HBXMTymReEdOSTZc15WCGXPk63m+xD0j9lHxx2EPnQD6ZPyvkQORjqTQARF+2HJfYQhCEs5IEVBDW5RGzWOeoS10zaHQ5k9Pmp07RR2uNs9RexzclyiXuWBeT73JdxHTZIoFUEuA7yG4CjIg9kUVfzPpu6T53kb7MFBGPU17ErY+HIR5vgXpZxgum/MXxGRJDLMsNsec99P8fg96BRiDnbuf1cAhKQgAQkIAEJVIFA58xQVIGWaZCABCQgAQlIQAISkIAEFpUAA8MMCq9fv64coF0dE4Y8VYwQiYmQRsEYoqTvfe974RKGUxgTi42DxkxKMvnBpCr7MlHCxAhOWEyksGUZFp4iZrCYgWMmelMwhgjsm9/8ZrhrMYHJIDEThKQxl3/h2CzZyORMiqtIf6c5Pty9eyfyzlPU8EZYh2MGjmnkjwF1BsszwAwRHn+jbO5/ej+WmuK7DKwrGEtSbiUgAQlIoBUEcLpBbITTZVUCv4n0Qxp/L1uRNs6BUKnqgrHMO30i0kz/iAn4oVJg/41vfKPYv39/OBXhaoprFwJ1Inmj/8a+jc4vebx2b3GWwR0NBycEY4hm/vIv/7L4wQ9+ECJ5hHDN9vvoKyEOo2+LW1MK8clvuqyRT5ZQo0+GIIg08L0vfelL5YMJk2zazcLzVYsAQhgEYLj94jJGeP3114u/+7u/izqyYcPGqXsj6hrCx3//93+P/VkiFhHi6tWrw0V4NsEYD4nw4AztlXPSLhSMVas+dFtquN9EXMvvAvfciCARzPJ7wnV4roH+AmMIY5c/F4xx70/d5xwzBc7FWADXY37TEYxxDMYAFIzNRMy/SUACEpCABCRQZQIKxqpcOqZNAhKQgAQkIAEJSEACEniIAAOyCLJ6e1eWE4vbygnDpTFQi5sVTxEzcUZgvxRpMWHKYDKTdY2TtLwmIgzjaWQmU5gYYVIOlzGcsJisY7CY1ww+46SFkwOB4/I9hFG4jSGaevPNN+M1kzEMGHNs3MQYxGZik0Hla9eulxMyI1MTN0z+cQwmSmcL5ANXDVwrOB9LPOIikYPVs33/UZ+TR0Rc5JH0rimX6uQ8yeyZZyYH5OH853/+58EgBXAw4XuNgfdMWpKn73//+7EcJ685JumdS4Apwj2Efbt27Q6XOPI//VxzOVbjPiwNylPoTOCSRvLLuQwSkIAEJNA9BJiwZRIYh8y6BX4nO02oQX+MPgdp53eavhFiF4T49J/oQ5CniVLcj5BsZGQkHMfou/A5/S2+w+R+Y1+vlWVP+ujrIcTBVentt98OwQ39PPqTCGz4O/mZLdDfoU+JSIE80D+hn0n/DCECgn2W6uR49FlSvDM2NhaiSM5H/5T+KywGBzdE/2m28/p5dxPgOkgdxTmMOkOfl3sb+vP0qalfje2FfejXE3BKQgAz6Zj04JGgcC3jHow6SBvA0Yw2ybH4u0ECrSLANX9gYF3cu/N7P/l+IJz0mrlf5FrOg2M8/MV9J0Iw2gbXYn6XZgqMR3A+tgR+n2grnfbbO1Pe/JsEJCABCUhAAvUjoGCsfmVujiUgAQlIQAISkIAEJNDxBBgEZjCXSTgmPe7evVdOLH4ak4uZOQZ8iQzkpvApP2vcchyWrGT5FJ6s54l49mfQFyEWnyMu2rFjezhqMSBNyIHiHExmYJmJTZbAZIKaSRr2IbIP7ycmbpZP3Z8tfvWrX8WSRRwH4ddf/MVfzEkwxkQgEzwI0BBiMVDN5GJOsnK8+QTSzWQlT2h/97vfjQlbnpxObkz6wIG0Ip6DAWz5O/mbHph8Im1MWv7VX/1VHBMGRL43l5BCLiZQmSzleIj5SNOTBPKB8xwD+tQj0k8+DBKQgAQkIAEJLC4B+g/0E+gv0AfDwRWB+unTp2NJbJbFZslHBGP0t1jqmy2/4/RR+E1vFMC0Mjf0hRAY4MzEQwfvvPO7sv93N/qi77zzToi76LPMpd/ywx/+MPqB9GvJO4IxBPb0z/g+LmJnTp8pnln6cJ8WoUMKFei30idErENfZ679rVYy8tiLT4B7EkRj9KG5f0CISB+betXYVuj30364n6F/TP2m/039Km9hHhnGxyfi/ok2QPvkGDzQwnkOHzpc3LtfP9HuI2H5wYIS4LqP6zj32ETqM/UaEWMzgeso9/+IxriGcu2lHTzu94TzcK1mS6C9pGCMtBgkIAEJSEACEpBAJxH445H9Tkq9aZWABCQgAQlIQAISkIAEakkgB4QZpH1SsQ8DwkPl8kc4kiEYYwmrQ4cOxaDx8PBwuH+xvAViLURLTKgg2prpvAwyEwlMsuD8wDKW+fT98ePHY5KTyUUmb/Ip/7m4T3BM8pt5Jt0LFfK4j5pcbOQNg7kEvsNAO5OexGYD3yXO9XxzPT55ZRLaIAEJSEACEpBA9Qg09jnoayFuQezCJDx9H9y2cNlikh9HI/pULMmI6J1lsvksxWPNuMw0S4Lz48DEUnw4ON26dXPqEPT7mhEt8H0EBxyTQD+TvifCG45/slxejWX+cNLFtYl9Y7/V/cX6wfXxAAV5fuONN+J7fJ8+lKHeBGhL9MF5gIP6w30JdQhhDG2qsd+P2IXPqLe0Ndoe3+W+ZqZ2hJCMe5ljx44WP/3pT0PUiJMw7RWhJ/dTy1csL+7dUDBW71rYutznb8WTnoH6zrWX6yp1PYVgHP9RYXK/Z6baRgrG8tr8qO/5dwlIQAISkIAEJFBFAt45VrFUTJMEJCABCUhAAhKQgAQk0DYCTIYwacKkHIO/P//5z4uf/OQnxQcffFD8z//8TwjJ3nrrrXAZQzTGE/PLl0+6az0ukUy44ICB6IxlgpjsY2KT9yytxDJKX/jCF2IZSyb5DBKQgAQkIAEJSEACnxNgwh6RN6IV+msvvvhiCFNw3KKv9uMf/7h49913Y4L/W9/6VrivvvTSy1MCf77/uEn/z8/U/CuEAQjGEHshtlnIgLMY+UXEgPiLPOLeRF8SkU6KEtYOrA0mcKFfiWiOZc4R1s0k8lnINHqs6hOg7lOXeECF+xqc+hCOcV+SorBsH4jIzp07F6Ix6h0PbPBAC+1vprp09+6dEC9+8sknxX/8x39EO8OlGGfgXEIW4Y1BAt1IgDbxzDNLp9oG1+R05OvG/JonCUhAAhKQgAS6m4CCse4uX3MnAQlIQAISkIAEJCABCcxCgAFfIkv4MMnBRBzLUhw4cKA4fux4uI3hSsXkJJMmTJ7wpD4is8cFJhFxvbhw4UIsWZQTigjOWP6RZTB5Ap9lg5xQeRxJP5OABCQgAQlIoK4Esp+GCAqXVwJiKpbawyGJfhYCGJy3EP0j1j9y5LlyKfEdIZRBMEOfjb7cXALnwN2L4/NdxGoci++nuIbj4ODF5wi0WCYcUc58w5tvvhkir3R84lxE+qbknzTxGtdaXKJwdyLQhxwqXXJzqUHew2aueZ1vev1eZxCg7nDPgvMeYsMzZ86E89ePfvSjqCfc12Sdpl6lMzIPtLDU63PPPVcu+bf+Ibe6dGO6ePFS3Cvhzkz7on7i1sy9DWKz6e2lM4iZSgnMjUC2A7YE2hp1nq1BAhKQgAQkIAEJdBoBBWOdVmKmVwISkIAEJCABCUhAAhJoCQFcvpg4Wbp0cgKQiUmWU2EiErFXLk/BYDCvZxsQ5un8fNKYp445NkIxRGlf/vKX4zXnZHIwJ2takjEPKgEJSEACEpCABDqcAP0u+ku55CTiKIRWLEf50UcfFb///e+L//7v/w5HLgRU9LXSIZa+1lxFVDh6vfTSS6Wz7O7iW6VrGedFGMb3G/tr9AURydCXQyTDAwfzDatWrS7TPekK1ngOzotYbMuWzcWXvvSlELHRp0yRAqI18sbygUTeuxTlfEuh+75H3UUwxj0NgkqEhu+//37x93//91GXG9sEn1G3uFf5xje+Ee0HoRl1sLFO5dJ9uJHhescW0SQud0SWpOTBG4MEupkA7QBRMVsCbYlrcWNb6eb8mzcJSEACEpCABLqLgIKx7ipPcyMBCUhAAhKQgAQkIAEJzJNATrJt3rylnBx8OgaAcZXgaXwEYywxyZJDPH3P5AgOYo8LCMRwm2BikwFkntBHLMZEDBMrTDLORXj2uHP4mQQkIAEJSEACEqgLAcRU9J2ICMYQayGUQtSCsxYRYQzirYMHD0bfjT4XTklbtmyJvhj9M77zKOE/E/84Js3mJNuYFo7ZikBaiDg2lTo2gwSaJkA9zzbDlvsXlqZM0eH0A+7atSv2596lp2fZHwklr169Vjoonyld/I7EQzXsl2Ix7nV4/yTiyenp8b0EWk2ANsI1lvt+7vW576edIKDks0YRb6YlBWPsQ0jBGNuZ9s/vuZWABCQgAQlIQAJVJKBgrIqlYpokIAEJSEACEpCABCQggUUjwGQjA8ZMeuBOgTjsZLmMy+joaHHlypVwsuDJ+dkEY0xi4nzx+uuvh9sFwjEEZDzpz/GZrHRAedGK2RNLQAISkIAEJNDBBBD6MznPkoz0rVhG8o033ij2799fvPPOOwVL5f3ud78rnn322YIl9lgKnGX2WBocgdmjBGMdjMSkS+AhAojCcA7jvgURDPcxs4m5cEe+ceNG3OfcuXOvFE4+iPuVvGe5dOlitLHDhw/HcRGY0baee+75cDJLx6WHEuIbCVSYAL8FODkyBsADYmfPno32QtvJ35npyUcohsNYo2AsXR6n7+t7CUhAAhKQgAQkUHUCCsaqXkKmTwISkIAEJCABCUhAAhJoK4F0GuNJY0RjCL/WrVsXzmJMoDDRyMTk5cuXH5sunC+YuNyzZ8+U6wXHms2x4rEH9UMJSEACEpBAiwjgPsNyYi+//HKLzvD5YRFO40RjkMB8CSBgIdJfy0g/i34cfa1Dhw4ViFoQsOCohBAml89jCclcTpJ6mMeab1r8ngSqSIC6Pzw8XBw7dqw4ceJEMT4+HsJK7mPSdSzTjZAMsQxueZcuXQoHMUQ0CDERXXIs7oNoU2+//Xbsi2sf9zls16zpDwEn7cwggU4igPCYup5CYtoCD4YR+S3h8+kBJzLaA1uEmcuWLY198/dk+v6+l4AEJCABCUhAAlUmoGCsyqVj2iQgAQlIQAISkIAEJCCBRSfAxAmDv0yi86QxE+nf/va346nixyWOp4x5UpmB5nw6eaYB58cdw88kIAEJSEAC7SKAgGDPnueLbdu2tfyUTLQivFZc0HLUtTkBfTX6W7iJsQxlCmUOHDhQfPDBB8W7775b/OxnPyv27t1bfPOb3wy3sX379hUDAwPxvdqAMqO1IYD7EUuz/vjHPw7xC4IwXPZwP+YeZdUqllJ9KnhwPb548WK0FVz6aDM4kvEdHqBBGEOb+vDDD4vf/OY38Tvxne98p/iTP/lCPFzDPU66kNUGsBntCgI4jHG/zwNiiI8RRyIaw5WPes3fpgc+z+WP+Wzp0mVxDO7/DRKQgAQkIAEJSKDTCCgY67QSM70SkIAEJCABCUhAAhKQQFsJpOMYbigGCSwGASYfeOp9pgmLhUwPS6ucP39+IQ/psSQggQ4iMLksU1/ptIGIoLUBYQGTrQYJLBQB6i+xv78/Ir+ZOI7hHEMf7siRI+GyhAgA8Rj1j9+8XC6c39nVq1eH89JCpcnjSGAxCORSlDiK4SyGAAyHZOJzzz1Xirz+JMQtjfc2169fKwViV0Moc+bMmRD08j3aECIzxGOIxT755JNYso9zfPzxx7H/qlUflg5Lk0IZRMCIzD766KM4BmnA7Q9B8smTJwuWsExXMp39FqN2eM7pBFIwxm8HvxsILRFP0nYQj6XLGPvx8Bj3S6Ojo8Xx48ejXdAWGn9vFE5OJ+x7CUhAAhKQgASqTkDBWNVLyPRJQAISkIAEJCABCUhAAhKQQK0JMAnB8kFMWrQy4B5x6tSpVp7CY0tAAhKQgATaQgDxF7+fCMFwEjt69GgIXhCyvP/++yFoee+994oXX3yxePXVV4sXXnghlt9DNGCQQKcTSAck+nUsI8mykrQDHCRpE9Ndj3t7V5air54QdLEkJS5itA+WpERkybKuv/3tb0P8dfPmzVjm8kc/+tGkk/LTzxRPLZl0KvvswWfF/VJwMzExHqIbBDa//OUvo83RHnFq/uEPf1hs2LAhnP0U13R6Tev89CMEQxRGu8Cpkjp77tzZAndKhJA47FF3ET3euYPz2I24X+LzCxcuxJKUfH9wcLAUYq7Uaa/zq4Q5kIAEJCABCdSOgIKx2hW5GZaABCQgAQlIQAISkIAEJCCBTiLApN70ib1WpB83PSZDDBKQgAQkIIFOJ5AOsUz0s9QYTmMsw4erEg4yuSQqrkc4IuE2lo5jCATSbawdv7+dztr0V4sAjkfUcZyQJiYmptwcEUPSDmgb04Va2V6o97iKIaK5du1aRNoHywgjJMOZD0FN/m0uOUdUQyTQz8StjDQSDRJYbALUddoFvxMIGdlevDgpmhwbG4ulWBGOLetZVtycuBltCqc9HPZ42AbXPNz7Jh3KVvxR21rs/Hl+CUhAAhKQgAQkMBsBBWOzEfJzCUhAAhKQgAQkIAEJSEACEpCABCQgAQlIQAIS6DgCCGMQw+D+gosSggCclhCKsaQYy47hgPS73/2u2Lt3byzX96UvfSmW7kMAoGCs44rcBC8gAdxtEZ4hElPgtYBgPVRlCCAYQ0zMb8PQ0FBEBGP8NrzzzjuxfCv78FuCEJOIgJLlVlni9c0334xtX1/fjGLMymTUhEhAAhKQgAQkIIFHEFAw9ggw/lkCEpCABCQgAQlIQAISkIAEJCABCUhAAhKQAARwqmLZKSaOqxyY1Cbi4rNQoad0VunpWd6R4ilYECg/4sqVvQ85yeA4hksMvFi+D2EMS+6dOXOm2L59e7Fp06ZwXKLsEY/l8RaKrceRwEIToI7i5EV9RwjDUnuIvajjxBs3rpefrYjl9vLciGCo+3x+9uzZ4u7du1HvcRujjWzevLl47bXXioGBgXAao83MFPI46czEcVhWHdc+XJxYApZjpQBnpmP4Nwm0kwDtBVEx7nqIhkdHR2PJ4oMHb8ZrlnSdHhCXIUJmKeOvfOUrxe7du2M5y6r3D6bnw/cSkIAEJCABCUgAAgrGrAcSkIAEJCABCUhAAhKQgAQkIAEJSEACEpCABB5DgMnkzVu2FMs6YOleJsARPy1UwGkL0Uc3uG2xtBgCmp6ensjTUOkog+MYS4x9+OEHxdGjR+M1ApfXX389HMe+8IUvhHiM7yIsMEigygRo/4jFaLeIWraU1y2EXMPDw1H3+RvL7hHZl4CwC8ek06dPh1iG17SNHTt2hEiMJfeILHHJvjiPzRT4bGJivHj33f3FP//zP8eSll//+tejLbF0H8fjOIovZ6Ln3xaTAL8J/Baw5frP78T7778/taRrpo02s2fPnuKrX/1q8eqrr4aQkv0ViyUhtxKQgAQkIAEJdBoB73A7rcRMrwQkIAEJSEACEpCABCQgAQlIQAISkIAEJNBWAoiF+kvRGNtOCCyZtVCBPD948OlCHW5Rj8OkPvmJ8iwFNQgBEc7k8pM9PZ8UIyMjxeXLl4vf//734bh06dKl4vnnnw/R2OTSlr3xfYQDKbhZ1Ex5cglMI4AgC2ewbdu2FS+//HK46B04cCDEXriI4RTWKBjDVQ8xGEvwHTp0KNzFcFtCNMZSeziNIYqZLeA8du3atdLFbDzczRCQIRB76aWXIuIuZpBAKwngrsf1HIfIN954o7h161YIFXG447NHBcTAOEoitsxj0EYQXDYGrvlf/vKXw1kMESRthP0VjDVS8rUEJCABCUhAAp1EQMFYJ5WWaZWABCQgAQlIQAISkIAEJCABCUhAAhKQgAQkIIEFIYA4APc0tggDcBVjCbKPP/64dBz7MMQzb7/9diw59qd/+qfF//t//y9EOAgJdElakCLwIC0iQP3cuXNn8eabbxa/+MUvStevd6M+s0xliibz1I1LSSKQ/OqbXy1eeeWVEMPguGSQQKcQ4FqOSBGhI0tFUrcRKiKSfJxgDCEY30UYSZ3HDQ/B2Uzia67/HI9zKBbrlJphOiUgAQlIQAISeBQBBWOPIuPfJSABCUhAAhKQgAQkIAEJSEACEpCABCQgAQlIoGsJ4CpDRCiAexgOM2wR1eCWxNJ7V69ejaUqcSO7fft2uI3t2LG9dF0aCCcbxDePEyJ0LTwzVmkCOB4hgmTZvLNnz4ZYDBexc+fOhQiGZSc/++yzyAPuS9R5BDA7tu8o9r6wt3jxxRdDeGPdrnQxm7hpBLieU4+JCMfmGhCMTf89mOt33U8CEpCABCQgAQl0MgEFY51ceqZdAhKQgAQkIAEJSEACEpCABCQgAQlIQAISkIAEnogAYgEENixltnv3c7EEH+40x48fLz766KPYHjx4MEQ3e/bsKViuDwcmlqocHFxffm/NE53fL0tgoQlQp6mbiCEROuKcdPLkyYhHjhwJJ70UjOGyR11+7rnnYssSktTzNWvWhJPeQqfN40lAAhKQgAQkIAEJSEAC1SCgYKwa5WAqJCABCUigwwhgT86gGwNwBglIQAKLTaC3t7e4f/9+MT5+o21JWbp0WSxl4nWwbcg9kQQkUHMCTOridkM0LDyBe/fuhUMQ7iutDri44FTkb2irSXt8CcydAO2RyL0+cc2a/lh6cmhoKIQ2a9euLfbv3x9OTSMjI3EtvnnzZsHyfYhstm/fXjrarCx6e1eGwAbxmUECi0mA+rxiRW85drWiQADGMnoIIKmrCMQQkOGgR6AOI4JMMeSGDRtifxyXmgnUexzJODaCyuvXr8fSfggxdSprhqT7SkACEpCABCQgAQlIoD0EmuvxtydNnkUCEpCABCRQeQI8ZckA29NPP135tJpACUig+wmwDM6tW7eKkZFTbcssk2Ys19PsJELbEuiJJCABCXQZASZ1L1++XFy8eLHLclaN7PB7Njw83JYJbZb5evnll/0NrUbRmwoJzEgA4Qt9bIQzr7/+eixt9sILLxQnTpwI0c2ZM2eKn//858Wvf/3r+PwLX/hCCG6GhnYWK1f2huhsxgP7Rwm0mQDCMe7dEEIiGtu3b1/xta99LcRc6TCGkBlRF2LmVatWl8LHFfMa72KMjOUtEaixRYzNMq8DAwOx5GWbs+7pJCABCUhAAhKQgAQkIIFZCLREMMYgJjcDuBwYJCABCUigOwgwwMRgqcKAyfJcsWJFDLQpGOuO+m0uJNANBOh7X7lypW1ZYcIhn0hv20k9kQQkIIEaE2BSN91saoyhK7LOgyc5Sd8VGTITEuhCAoyBpPgF4QvtduvWreHOhLiGfvAnn3wSjmPsx/X56tWr4TjGQxU4LOGoRORY3RjIVzqy8VpXteqWMg75RIRbrQwptEQkRjRIQAISkIAEJCABCUhAAtUm0BLBGGIx7LixHDZIQAISkEB3EEhLeZy1DBKQgAQkIAEJSEACEpCABCQgAQlIoC4EeHiO8RDEYX19fbHMHkv7HTx4MB7aeO+994qPPvooPsOJ7Pnnnw9xDgIdRDTdKBojX4iCcGFDOMZDhgYJSEACEpCABCQgAQlIQAIS6BwCLRGMffrpp8X4+HgxNjbWOSRMqQQkIAEJPJYAA388RWuQgAQkIAEJSEACEpCABCQgAQlIQAJ1IoA4CqfxdGnCcay3tzfGSRCLjY6OxpLBOI3x+vTp08XmzZtDTMV+fA+xGcfp9IBDIhER3O3bt2OVEYRxRJ3GOr10Tb8EJCABCUhAAhKQgAQkUCcCLRGM1QmgeZWABCQgAQlIQAISkIAEJCABCUhAAhKQgAQkIIHuJ5CCKB6ow0UMERkP2LE9efJkcebMmXAce+edd0JAtW7dunDhwokL4Rj7dXJgKU4iK4zw0DgrjJDnffv2lXlbXrLQaayTy9e0S0ACEpCABCQgAQlIQAL1IqBgrF7lbW4lIAEJSEACEpCABCQgAQlIQAISkIAEJCABCUhgngRwCWMJRhzEVq5cGQIqRGMsVbl06dJi+ORwce78uWJiYqK4dOlScefOnTgTS1quXr16nmetxtfu378fjmJXr16NFUbILyxwVrt7927puNZXclgVIjo+gxUiO9zVWNaT9xlTfMc2X1cjl6ZCAhKQgAQkIAEJSEACEpBAPQgoGKtHOZtLCUhAAhKQgAQkIAEJSEACEpCABCQgAQlIQAISWAACKXBCMDY0NBSiKURjiKdwFTt79my4byGkQiCVjlwLcOpFOwTLUOIqRp5Olm5qx48fj7whBvv444+L//qv/4q8r1+/vhgcHIzlOOGBcAwxHa5sLM1J5O/Jq6dnWTiTpaBs0TLoiSUgAQlIQAISkIAEJCABCdSMgIKxmhW42ZWABCQgAQlIQAISkIAEJCABCUhAAhKQgAQkIIEnI4BoDDHUxo0bQxCFoIr3a9eujYhobHR0NJaiTKetJzvj4n+b5ShxGRsfHy8uXrxYkGfiqVOnYotYjLhjx45i+/btwYO8p2CMZTmJiMZymyIytojIiIjQHo6TTmVPPbUk/p6uZCncy/eLT8gUSEACEpCABCQgAQlIQAIS6BwCCsY6p6xMqQQkIAEJSEACEpCABCQgAQlIQAISkIAEJCABCVSEQAqWEDtt27ZtSvCEsArhU39/f2xx1GKfTg7kFRcwhF64qq1YsSIcx3AdQ0TGNl3DEM7xN5auvH79eriSpdsax5geUxw2MDAQS30iusO9DVcylvGEHd+BI39ny3eWLl1WpmdFnJf3pNEgAQlIQAISkIAEJCABCUhAAnMjoGBsbpzcSwISkIAEJCABCUhAAhKQgAQkIAEJSEACEpCABCTwEAFESgikWIYRJ627d+/GEpS8RuyEeIzYDQFRFuKtLVu2hJMYeUUYxpKbKRpDOIaoDC7km88QjuG2xut0Jcst++Rr3MlwJtuwYUOxZs2a4IdAjHPCmOPClC3vEY4hKkO8hqAs/8aWkCI30p2B17ieEfi8W9zfMn9uJVA1ArRv2jnXhrqGvNZ4valrDTDfEpCABCQggeoSUDBW3bIxZRKQgAQkIAEJSEACEpCABCQgAQlIQAISkIAEJFBxAikGQMCUTmMnTpwIgQTOWrdv3654DuaWvMxnLhtJfhGCNEbEIQi8iLt27SrWrVs3JRaBw61bt6bEZfk+hWcISjhWOpCdP3++OH36dDiUIbRACMa52fIe8Rev2Z/3OLrt3r07lgklR0vLfQdKtzLEewT2R3CGCI3XzzzzdCk2641jxg7+JwEJLCgB2jPXhGvXroXbIK/rFrg2EbnucP3hemWQgAQkIAEJSEACVSFgz6QqJWE6JCABCUhAAhKQgAQkIAEJSEACEpCABCQgAQlIoCMJIKZCvITTGK5XiKAQi125ciUEUimq6sjM/SHR5DFFY48TPaSIa6hcuvKll14qWGISoQRMxsfHY4sj2cTEeCkkuV7cuXMn3McuXbpUIBJDVEZgOcsLFy6EOxnv06mIbcYUpPCeJS1fe+21gvMSSAd/Q0hGIM3r168r3cvWxms+p6xSQIaIbFJI9kzkM/OK2CPz/qhtnMD/JCCBPyJAG+VaePHixSkHxtwp23G+b2xr+bdO35InriuIZ7kG4ZDIe64lBglIQAISkIAEJLDYBBSMLXYJeH4JSEACEpCABCQgAQlIQAISkIAEJCABCUhAAhLoCgKIA3DB2rp1a2zTaQwRVAqhuiKjj8kETmEIQRB/IRbZsWNHsXPnzpLH0nD7SvFcX9+qUkw2EE5s/I3lKCcmJkJgx+ERjL311lshNuE9gjM+R2DGOaa/R4CB+Itzs/wlrkaHDx+O4/B9yoblK3FGSxEHojHKiyUwiYg6EJnxdyLHw6Fs+fKecj/isqnY04Pb2bIQgSj+gLBBAg8ToF2kEJPt5cuXwzUwl6ekDRMJ2T5TUPXwT7svSAAAQABJREFUkTr3HQyILLmLYHbjxo0hLOZaYpCABCQgAQlIQAKLTUDB2GKXgOeXgAQkIAEJSEACEpCABCQgAQlIQAISkECNCDApjBADh6FWBCaiOYdBAotBAGEA9XvDhg0hQEK4hMgJpzGEEYiZEEd1c0hBGI5CV69eLZ5a8lS4fOE0hqPXfN11WMISjikqw7UIURjvUzyGIIVzIirjc5a0RLQHdwLb6ZEyo7w2bdoUQj/EfjgBEXEnQ0iGcAwhCxHRWcZcfvOZZ1ga8+m49nD9yZhikcYt6cj3+ZqtQQJVI5BthXTN1Iby79nmM/35nt95fpPHxibb5cjISPHRRx9N/f7TpmmntAeuC1wjcGnkGtptAbEY+YUj1xGuEfO9FnYbG/MjAQlIQAISkMDiEVAwtnjsPbMEJCABCUhAAhKQgAQkIAEJSEACEpCABGpHAOHFpk2bywnjey3JO+KRc+fOteTYHlQCcyWAGADRw5YtW8rtM6Vo6WQIxerkNIZoBMHchfMXSrVJEQ5iQ+VykVwDYINIpJmAgIulLRFpPXjwWVxDcO3hHHkuxCfpQAZrHMoQkCEoY7/GLa9zOUyEGxyfdCHoYHlMxGh3794pRR534u98lkKyfJ3fw5kM5yAEcYhB2OJMhisZQjLSjMgMVyHqBlvecxzeN8uiGW7uK4H5EKAd0GYa2w3iL0Rgjdcx2h5tDEdAAt/jd5i2yJKyRF4TaVdEvkPgWBw/BZS7d+8OgSbtotsCTGBBeycgUEUcp9NYt5W0+ZGABCQgAQl0FgEFY51VXqZWAhKQgAQkIAEJSEACEpCABCTQEgJM1DA5w+RlqwMTI06Mtpqyx5dAdQmwHNzgYE/LEsikNYIUgwQWkwC/c4iLcK7CNefevfuxHFmKlxBVpGhiMdPZynOTP2I6jeHxhWMXbBBTNeuuk2KtZts3aUAYliIXtilgYYuQA/cfItcPIqIW3MoQnyLyyLwkLwRrn31Wil7KTJWvwpls165dUd4saZlLXKYojPzyN96TjxSV8f7ppxGqTTqawSRDo5AMZhn5nNeN23jjfxIoCXBtIcy0zb/l57zPv7FFEJZ1HTEXjljpAsaWv9GWuI7duHEjzsN3aCO0mRRDjY2NxT7Hjh4rjh47Gvvx35KnSnFk6TiY581z5Q5cKzlHN4a8/mSeKSauA7T5xrbejXk3TxKQgAQkIAEJVJeAgrHqlo0pk4AEJCABCUhAAhKQgAQkIAEJtI0AkxU7d+4sEHK0OjBJxGSJQQISkIAEJNDtBBACIBDCaYztyeGTIcpIIUaKNbqZA7/5uAiNlqKSj0qh07PPPlvs2LEjRGOI1VP81CoGHD/Pg2gdkQZOZelulC5KCGHSdQwxTC53OT5RLiV36/aUcxkCGcoPAQjH4D2BsqYfRZ+KpTD3v/tucbfM99NLni6W9SyLz6gD7Ed6SEu+RygzVLqvITYj8BniOtJKYD9EZ5MCs0k3NFzLOI5BAo0Esn5Srz/99EFZRyed9ajbxKyv1GHqOFsCW5Z8JSKaREjJMajjWc/5LjHayp278T0EYNRT6iZbBJ1Zd3EAfO3112I//uMz3Pc4F2JNzs/5uA7STnHpo153cyDfo6OjfxCJTTqNwakd92DdzNW8SUACEpCABCQwPwIKxubHzW9JQAISkIAEJCABCUhAAhKQgAS6igCTl9u3b4/Y6owxMXTq1KkpZ4JWn8/jS0ACEpCABBaLACIIxD44jSEGQmxx4/qNcN9BdJGhm4Vj6aiTTmO8R1CCsKod7jpZBpTDfAPiGUQ0KS5LJ7IUmSEAOXPmTAhyOMfw8HDx3u9/X+C0RKB8G8u48T2vt27dWrzxxhvRD+M94pvNmzeHsI3vTzozDk4t18d7BGR9fStLoc3kkpbkk/5cBt4TCbltfN34t9hpjv815mOOX+m63ebL7nEgGrnO9prPcx+2XFfyPUJGBI+IshCL3SrFjumqh4sedZhAnT5//nzsS374Dv1z6jHOeriIESbzSl2Kt1N/SwaIG59//vmC5SQRjFE3EWSyRQg1sG6gKL8d32PpVpZhpP1wfM7FORGk1SWk0xh55lpYFl9wS1Frcq0LD/MpAQlIQAISkMDiEpj/HdLiptuzS0ACEpCABCQgAQlIQAISkIAEJCABCUhAAhKQgAQ6ggBCHgRLiIB4PTwyEgIPxAPp8NMRGXmCRCKOQCSBuOrAgQPFtm3b2uo09gRJD8cvRDDpsIRYC/FLij5wTduzZ098znlee+214q233gqhDu8RllHW6fDEtvE9YhFEdDBC0IPz0pEjR6a+T91BRIb7EvUHoR2CHN6TLr6by2CyL8dLtycEPRn5O5H3bJsR0ZG2zD/5ToES+atLSPaNYseFyjt1gnqSjKkH/G1ye6esa59GfctlVCkPAqKvkydPTl1HKBuOk3WTLZHjEDk+IYVd1KusL0Olyx1uiOzH8cln1j32J8CAupVOYLynLeSSq/yd7+T3OH4GXvNdXMb4Dlu+xzWByHnrEmj/5Bl+iPH4bYBJcq4LB/MpAQlIQAISkMDiElAwtrj8PbsEJCABCUhAAhKQgAQkIAEJSEACEpCABCQggSCAAKNqIgxEAwgVUmTQyqKanDhvsLFp5cnafGxcYxBf4DSG6w7lfL0UBREQd2SoWvlnuhZiS10iptMYIhaETghLUoCzEOdpxTFSaDXfYyPyuXz5cizDhygGdyccltLxCXcnuCAUgxGfvffee8XIH4SFjedtrCOkC6EJIh+cYhHhIQZDtIP4hKUuEbexFCBindym4Ie/Nba7dDfKbZ6X91wDUtSUwqb8vC5b6il8U6w3nVNyaCwj/jbTe/7W+HfqAJH6QaTOZKSewJ6Iax2R9kNAfPn2229HnZmense937RpU/Hqq6/GErHUAeoE9QgBYtaZrEu0U/5GoL3ilsh+Txr6+9fEsTgmdZ46Np3Lk56jqt9HMEa8V7rA0ebJN+0R5tPLrap5MF0SkIAEJCABCXQ+AQVjnV+G5kACEpCABCQgAQlIQAISkIAEJCABCUhAAhLoAgKIBBACICapSsC9hiXDmMRuZUAwsHPnzhC8tPI8i31shBkExBoE2BIQDtTNaQyB1McffxxljkMXbkPUg2QUYLrkP4RdiG4Q5SAOQfiDcJA2j0gGARbioHSGQjiEQxnLeDe6Q7E/380t3+XYKezhPa5FXEP4HjE/hy2vGyN/Q/xDWhCTEUkjW/bj80ZxFKIW0pbiN9LCOesSUjCGWApxHu5YWYYwgAXtOLnAnzJtjOzPe5Z95PqaIfehfnCcxnLP4/F3zkl5UTYEhIKkh89SeMk2y43XBOoIgiTKlYAAbOPGjVOiTf7OdzLynrbIeRAg5vf4W7qLxYGe4L/e3hWlUGpdmYdnQzAFD+ov+a1LuF0uGUqenyq5wpYyQegJY4RjisfqUhPMpwQkIAEJSGBxCCgYWxzunlUCEpCABCQgAQlIQAISkIAEJCABCUhAAhKQwEMEEBJcunTpIRHBQzt08ZsUMiDC6ObA5D8CjnQaI6+4SpVeQyEi4X2j6xDvuy0giCGm0xjiEAQvCFpS3NJteUZsk4KbZvKWAiQEhek2NTGB89REiMJwniIi4qIe4dLENQRnsjNnzjzyWtJYx3bv3h3LaVInEY8NDg5GzDaZy10iJHr66SWlWGwsjo+4lXMjbKpLQNBDOSLqYcv7FIjB4H7pFnX16rUoD+o1n2X5XL9+Pf5OWVJeOMh9+OGHf4RuNoEQy51+5StfmapPCMa++MUvTrlTLesplyBduiwEYYjLUuyLCLBqSx6mOG3JkqdKgdSk2x0iSX4LCY319I9AdckfqA9E8vxZeV3E0XNpWX6UG/VrtvrQJRjMhgQkIAEJSEACi0RAwdgigfe0EpCABCQgAQlIQAISkIAEJCABCUhAAhKQgAQkUE8CCAEIOI0hijh1+nRx6qmREAUhMqmDUALRGGIjBE7pNLZt27OleKx7ncaare3UkxSOIFDC/au/f3LJQgRJ6VaV7lTUHQQ3iJOIiJXyM8RnMGcfIu+JHJdz4GjE+U6cOFHs378/6iDvEfXwGWI+3iNuQZyGgI3z811EZWwJ7Md30gEr88B7xC+8z2M1y2Ox9yffuALClGUgETrCAI4Eto28+RtckiFbeOPuxXKQiPVgQWQ/PsuYf+c7fJbCIZYgzaVHOT5lQ71gn/xOHi/Ljf04Ln+vYkCciFgRp0HqaB2dxmhXiGipQ7dv34rfBoSJOC9S9ln+VSw/0yQBCUhAAhKQQOcSUDDWuWVnyiUgAQlIQAISkIAEJCABCUhAAhKQgAQkIAEJSKADCTD5j3gDVydcfxDR3CgFPoglEJzUQTBGHhGMIZJAiEO+EUcsX46TVTWFLe2uatSTFBAhqiHMVjcaP+d1OlshbII3LmTJG9EZ4hzcyFL0dPLkyeI3v/lNiM1myy/HR+iDgImyIyBwQkjFlkD6ETSlIA3hGJ9R5zstwA1nsGPHjkXSU8TTyLwxT4i4tmzZEnHHjh3F1q1bgwf5ZwlelpZkH+JMS4LCDnEZPPNcbPN147lmej3X/Wb6bjv/Bo+sE1lPqKfUz7oErn8sTUl7Je8IMnN5WK+HdakF5lMCEpCABCTQfgIKxtrP3DNKQAISkIAEJCABCUhAAhKQgAQkIAEJSEACEpCABKZEMzjJIBY7dfpUcWrkVIgFEBDwt24NKbIhj4iZLl++XBw8eDCW60OAhEgGcVEnCotaWWaziYCmf44QCcEJgjBYI0BCqMR7Iqz37NkzVdf27dtXfO1rX5sS6yDaQbyC2Iz9eU/dZMvfiJRfRgQvlCX7Ejg3gqjpDmOIofg7QiFEQrymrInsy+d8l8j7fM12sQKiPVywSBuBtJJ+hD0s5bl27dpYGpL8kGbyhJAul/WkThMooxSIZf6SR245Np9xfLbTyzUO1GX/NTqNUX8uXLgQglLqW7eHvB7SnliylLxT9rQ9nca6vfTNnwQkIAEJSGDxCCgYWzz2nlkCEpCABCQgAQlIQAISkIAEJCABCUhAAhKQgARqTAARCGIQxCY4NfF6/MZ4uEjVxV0HoQQiCZamRGzEcomImnQaW5iGgWgpBU55xBSn8J7XM73Pv1EmLHOZojHELDggTUxMhHDs7NmzIfRD4IKwBxcuXrMc5kwhhU8IqhBTEdesWRNlnkIxBFiIh0g3EQFWispoI4sVSBdOYbgCEkgvdRVBD0I7lpikHSMQI70IfshvxsZ0z/Q3Pk8+ue/09/n3btzCi/pKnnkNX+pfHQRjWZ4pwkQwR765HtIWUviZ+7mVgAQkIAEJSEACC0FAwdhCUPQYEpCABCQggRYRYGCAQTgGBwwSkIAEqkRgbGwsli1hALeVgYFRnnhnAs0gAQlIQALtIcBkKBOdTNQZFp4AE93nzp0LUcjCH/3zIzLh2rgk2Oef+EoCEqgiAa4NiCRYovKFF14oTp8+HTFFOXVwGkv3KoRjhw4dCkESS/jpNPbkNXa66Gj6+8edgT4B9304iFEPGau6detWOIzxN5ZWRCjFbxtLWyIWowwRjLF/Y6SMifwNQVoKwtgilOG4bFOsRrvgM5y7EGIh1GK7WIG0IG7jPpVA+ugv8XfaKvfJ1Fd+g1Pgtlhp7dTzUjfpi1LW1DXqA8umUqd43+0h6z5tK53GqEuMDTMuQv2CUTNtuNuZmT8JSEACEpCABOZPoLWzO/NPl9+UgAQkIAEJSKAkwEDI6OhoWPkLRAISkECVCOQAZasHKZkMYLBdwViVSt+0SEAC3U6ASbotW7aE40e353Ux8sfkMhPqrf4NxfGECWyFf4tRyp5TAs0T4JrA9YF+L4IUBDoIUBDW1M1pjOUMERshHkKYw3UslypsnqzfeFICKZJKIcv0LQIwxC0Ixj766KPi1KlT4TKWjmR8RkT4k6/ZUq/v3S239+7GawQxlDuOUmyp/9kueIiIpSC5N1xMwRjtEsFOMsjfcra4sFFPWe4zP39S9nX9PuVMvYNrCvKoE3UQjGWZ065oQ9m+aB9woX9HPcu6l/u7lYAEJCABCUhAAvMhoGBsPtT8jgQkIAEJSKCNBBgcZlDNIAEJSKCOBJhI4DpokIAEJCCB9hFgAgrRQqtdJNuXo+qdqR2/bZzDCevqlb0pksBsBLj+ch3GaezevfulwHTSaQyxBAKbdlw/Zktjqz7PaxYCCYQhCMeOHj0awjGdxlpFffbjpjAlt9O/QZ1F3INQas+ePbF0Hg55OEIhcqEsqbeUa0bGuRpfp5gMkSCR7+T3qBeIKHEZQ9S+2AEO01mQRu5dcYQaHh6O/FJnEYDSn4KRYe4EkjHljUCQuoCw8ML5C3FdoF51e6BOZb1CRIlzHwJafgd0Guv20jd/EpCABCQggfYRUDDWPtaeSQISkIAEJCABCUhAAhKQgAQkIAEJSEACEpCABCTwSAIIJRCXIL5hKcClS58JlxkEN4hqulkwllAQSZBXlvfDYYeo01jSqd42xT04b1FOiHwQtSDySdEL2wwzvW7cr/F1CIXKY+GoRLvg+FUNCOBwRTt58mQIx5YseTrcoOChYGx+pYajFkJByp/Xy5YuC8Z1EIwlMeoV18D8DUBQiUBTp7Ek5FYCEpCABCQggSchoGDsSej5XQlIQAISkIAEJCABCUhAAhKQgAQkIAEJSEACEpDAAhPAlQiRxKTT2L0Q4bCcLQ5GdXEaQzSGOCKdxhCJbN68OdymEODAx1AdAinqwQ1s586dIWqhzlJ+1FnKkzDdnetxOUAYg2AmQ1XdT1MER1oRuV29erUYGRkuBXMPYplvncayBJvbphgR0d26deuiHlGXzp8/H4LSOgjHUkBJvq9duxaOdQgnaU8IixFqJqfm6Lq3BCQgAQlIQAISKAoFY9YCCUhAAhKQgAQkIAEJSEACEpCABCQgAQlIQAISkECFCCAASKexVatWhbsO4ikEKQgF6uY0Rt5x2enp6SmWL18eTlMKxipUYcukpGgFAQtlhMiHuoqAiiX1UjDWTKqnL+fIOaoe0hEKpzHyTZpxg9JpbP4lh7sYQkTaPCJC3t+6fSuWPJ3/UTvrm1mvuPbzmmsivxE6jXVWOZpaCUhAAhKQQNUIKBirWomYHglIQAISkIAEJCABCUigowkwEZLODx2dERPfNQRyIoGJO4MEJCABCUhAAp1FIJ3GcCjavfu5EOKcPXt2qr/ZzcKxdG2if41Y7NKlS8Xx48dDgKTTWHXrMaIehH0sJbhjx45wRJrJaWyuOegEkVjmJessgh7cr65cuVI6jY3E0pxbtmwJx0D65kTD3AlQB2CG6A5XLa4JOG6tWL6ilk5jONjRznAa4zcA9zWdxuZen9xTAhKQgAQkIIHPCSgY+5yFryQgAQlIQAISkIAEJCABCTwxgbt378RkFoO4BglUgQBCMSaoFIxVoTRMgwQkIAEJSKA5AimUQBCAk0xPz7IQTCFIIXazYCxJIcJBIEL/Greq8fHxcBiib4NgQqexJFWNLXWWSH3dtWtnsXLlyqirlB0P1lCWdQjpAjU8PBxOY+QZJtRZBWPzqwGNTmOIaREmUq/qsDRlEst6hYCW6z9OYy+88IJOYwnIrQQkIAEJSEACTRFQMNYULneWgAQkIAEJSEACEpCABCTweAIPHnxW3Lt3L554fvyefiqB9hBgErUOk8ntoelZJCABCUhAAotDgGXYEJls2LAhBBIIJdJpjL4nIoJuDenaRD7p0yCUOHHiRPS5N23aFEvVwUbhWLVqAGWyvHSAwmls+/btUT7U2cuXL8e9UjcLx7LOpriH9wjHeL9x48ZwyULwiADKMHcCKaBFhJhOYwjG4IigFPFUtwfqEvUIhzWdxrq9tM2fBCQgAQlIoPUEFIy1nrFnkIAEJCABCUhAAhKQgAQkIAEJSEACEpCABCQgAQnMmwBCCQRRAwMD5bJsK0ohzqSzzqcPPi1uXL/R1YKxhIZQApHRtWvXiqNHj4bTGC5DCG+ICsaSVDW2jU5jQ0ND4TSG4K+uTmOIHEdHR4u9e/eGAxtCOgVj86urCGj7+/tLjktCSIuA9siRI7UQjCWxFCMioOXaiFiOuoWLHddC2p9BAhKQgAQkIAEJzEZAwdhshPxcAhKQgAQkIAEJSEACEpCABCQgAQlIQAISkIAEJLDIBBAApNPY4OCGcrm/O/H+zGdnYqk/BATd7CqKKIKA0xhLGyIWO3nyZIjIdBpb5Mr5mNPjNNbb2xtix0anMYQulGWdnMbI75kzZ4LWtm3bpsROCsceU4Fm+IhrIe2/r29lKZYaDMEsQkSuj3VzGiPf5JnrI/nnPUsYr1mzJuoX7c8gAQlIQAISkIAEHkVAwdijyPh3CUhAAhKQgAQkIAEJSEACEpCABCQgAQlIQAISkECFCCCUSKcxXLUQCExMTMTyZLdv3+5qwVgWA8IIxHE4jR07diycxiaXP9RpLBlVaZtORywjuGPHjnAaowzr5jRGmVBvz58/X1y/fj3aKs5YOo3Nv7Zy/Zt0Gpu8LsIT98E6LE2Z1BAJ37x5M8SX5BsXu3379hWwWLFiRYjGcl+3EpCABCQgAQlIYDoBBWPTifheAhKQgAQkIAEJSEACEpCABCQgAQlIQAIS6FgCTCBv2bIlxAgLlQnccXAzMUigCgTSaWzVqlXF4OBgka5NFy5cCOEAAoJ046pCehc6DeSNiFsTwhsEdMPDwyHA2bhx45SzjktULjT5+R+POouoD9EYZffss8/G9vTp0yF25G/d7I6X5Mgnwk7q7tmzZ4PJ1q1bY4vAR6exJDW3LfVq0mmsr6w/k3UIISJ1DUFpHYRj1Kl0l8Stj0g7gw3Xw/Xr18c1UqexudUp95KABCQgAQnUjYCjHHUrcfMrAQlIQAISkIAEJCABCUhAAhKQgAQkIIEuJsCk+549e0KQsFDZZOKZ5dOYlDVIoAoEEAMgiGLZsd27d4dAApcZxBIICIjdHlIogWjs+PHj4TQGF5zXiArGqlUDKBsCAlxEjpQRdXZsbKyrl6WcqRQQxyHwZGlVflf43dJpbCZSc/sborE1a/rLNv+50xjug3UQjDUSoi7RphDQZt2ivek01kjJ1xKQgAQkIAEJNBJQMNZIw9cSkIAEJCABCUhAAhKQgAQkIAEJSEACEpBARxNAJNLX1xdxoTLCJCyiBgVjC0XU4ywEAQQ4CE0GBgZCKIZQAIe9y5cvh1CiTk5jiDrhMTIyEmg3bNig09hCVLIFPgZlhNMR12jq57Zt28JhjDpLGSICrLPTGMInXMZ0Gmuu4vG7n7/9OI1RjxDPUt8QlNZBOJYiYRzGUiyGCyV1iushTmO0PYW0zdUt95aABCQgAQl0OwEFY91ewuZPAhKQgAQkIAEJSEACEpCABCQgAQlIQAISkIAEupIAAgBEYwgCEIvhJINg4O7du7V0Gjtx4kQ4jSGe0GmsmlUeEQ8B56OhoaGovwcPHiwmJiamltarZsoXPlWI40ZHR4sb4zei3VJn+/v7oy0np4U/a/ceEXFUf//qcBojl1wbcR+sg2CssVSpV+QZAS3isX379kV74/dBMWIjKV9LQAISkIAEJKBgzDogAQlIQAISkIAEJCABCUhAAhKQQFsJMFGxevXqmAxrxYmZJD937lwrDu0xJSABCUhAApUikI5NueQYYjGEAggn6ug0dvXq1RDK4WCFk87g4KBOY5WqsZOJod5SR1lSldeIxRC54ORYN6cx2ituWPRdEX1u3bq13OI01qO4p8m6m05jOGvhNEbIZXoRTtVBOIZYNiPuavfu3SvgQd3ieqjTWJOVyt0lIAEJSEACXU5AwViXF7DZk4AEJCABCUhAAhKQgAQkIAEJVI0A7gkbN25s2ZJDt2/fLk6fPl21bJseCUhAAhKQQMsIpNPY4ODksmO4N7GEah2dxhCGpNMYzjo6jbWs2j3RgRGK8RABjlq7du0qVq5cWRw6dKiWTmMIfHAaGx8fD4EPXBDTIfKBk6E5AlwPdRor4l6L+6JTp06F09gLL7wQ7Yxrok5jzdUp95aABCQgAQl0KwEFY91asuZLAhKQgAQkIAEJSEACEpCABCRQUQJM4uCE0qqAYwUTbAYJSEACEpBAXQggKuH3tbd3Zbl9JoQCN2/eDJctXJtw1sHBCWFKt4Z01cFRB6cx8ptOY+vWrQsBDn0EOBkWnwB1NkVjAwMD4ThGncUl78qVK7V0GqOdUmfTaYz6iriHrcKxudfZ6U5jsEM4xTWijk5juPbhtNa3qi+W6cRlTKexudcn95SABCQgAQl0MwEFY91cuuZNAhKQgAQkIAEJSEACEpCABCQgAQlIQAISkIAEakMAoURPT0+BQAqRBALtI0eOhNMYEHAd6/aAKIR84tZ08uTJEIjs3r07eLA0WytF693OthX5S9EYy5UPDQ2Vosfe4vDhw7V0GoPvxYsXI+8IHxGOrV27NlzYFIw1X/sancYQkCK+w32wDktTNtIi7+nAPDE+Uezdu1ensUZAvpaABCQgAQnUmICCsRoXvlmXgAQkIAEJSEACEpCABCQgAQlIQAISkIAE6kmAiXOEMwiMqhBYHguhD04orQ6IMBBVdaPTFKIS8sXyfrgSwTTFEbg21c1pjDyzLCdlDguWxMZZh/fwMSw+AeosMYWOlA1OY5QbTnFcEyg7RC91COSdiHAOFgjHdBqbX8k/7DT2IH7vEE6loDSvjfM7emd8i7aT8drVa8XtW7enxGJcCxEX85tRlb5AZ1A1lRKQgAQkIIHuIeAdUfeUpTmRgAQkIAEJSEACEpCABCQgAQlIQAISkIAEJDAnArj5bNq0qVi6rBpL+D695OmY1D516tSc0v8kO5H3DRs2dKVgLLk0Oo3xtzo7jU1MTBQjIyPF9evXY1k22PT398fSf8nL7eITQDSGQCqdxrLOUn4IfOoiGMuSuHTpUgg8dRpLIvPfIoiiXtH202kM98E6CMYaqZF3lqY8c+ZMuNjt2bMnhImINYkGCUhAAhKQgATqR0DBWP3K3BxLQAISkIAEJCABCUhAAhKQgAQkIAEJSEACNSeAoxeimSpNEuOC0g6HMdx6un1pxulOY7xHHAFjXJtwMErXmW5tCpk/RBLkmfxT3xGNbNmyJVybqAs6jVWnBqTTEa5HXKMoMwQulB+CP8q0LsKxdBpDOAcLHNcIOI/xnjZtmBsB2jzMEI09ePBZiIVv37kdTBEk4jrW7SGvh2zzNwAnSuoT7U2nsW6vAeZPAhKQgAQkMDMBBWMzc/GvEpCABCQgAQlIQAISkIAEJCABCUhAAhKQgAQkIIGOJoBQApHUwMBA8fzzz4fT2NGjR0MogWiu24VzjYV3//794ty5cyFCIt8IxXQaayRUjdeNTmM7duyYqrMIqCi3ugjGsjQuX74cgiaETffv3ysGBzfEsqqI6wzNEZh0GltVikafirrUs6ynGB4ejutCc0fq7L1pQwgQz549G+Lh/G1gqeoqicg7m7Kpl4AEJCABCXQGAQVjnVFOplICEpCABCQgAQlIQAISkIAEJCABCUhAAhKQgAQk0BSB6U5jCMhwbUJ4g5tbHZzGEhh5xqUKNyFcmxCMISJLlzGdxpLU4m/TaWz9+vUFIhbqLHWV8qub0xhCMSJMaM/3738aLnmrVvWVrlmTjnmLX2KdkQL4TXcaQziFix31q25OY1euXClu3LgR10PcxtauXRviYq6FChI7o06bSglIQAISkMCTElAw9qQE/b4EJCABCUhAAhKQgAQkIAEJSEACEpCABCQgAQlIoMIEckk2BAHPPfdcCASOHTtWS6cxhGPnz58PEdK9e/d0GqtovU2nsVWrVhU6jRWxjCD1FVETkWVVN2/eHOKxihZhZZPV6DSGaBQR2cjISDhuVTbRLUgYTmPUKZwXqVO0MwJtDgEZbdAgAQlIQAISkEB3E1Aw1t3la+4kIAEJSEACsxLAaly78VkxuYMEJLBIBHjynwFcnqhuVVi6dGlBdDC0VYQ9rgQkIIGHCXz22Wfh5ICjg6F1BPj9pJ+PK0urAhOKfX19/oa2CrDHlcACEqCvi2sMIoB0j+H6gFgAx6a6OY2luxr3G9wLcM1km2wWEL2HegICjU5jlBWiFu4NG53GODx9i24PtFcieaW+0qZxX1u9enUInhCFGuZGAHaIxFiSFp60e/qlyZh61u2BfBNhkU5j1CFYbNy4MYSIMEpnu27nYf4kIAEJSEACdSWgYKyuJW++JSABCUhAAn8gsGbNmmLDhg0+kWiNkIAEKkmAAUoGbnnat1UBlwWWOmFg1CABCUhAAq0ngLPL5cuXi0uXLrX+ZDU+A79r/H4igGhVeOmllwoik40GCUigMwik09jAwNpi9+7dOo2VTmOIQz53GltdCmFXdUZh1iSV/MbwW4ZAefv27SGGxh0PcQ99CmKdwvj4eOQZLgh+cBrbtGlTCKDqxGEh8sr1MIXviPDq6DRGHUqnMZwXqV9Ewpo1/aXb2Gr7eQtR2TyGBCQgAQlIoKIEnBGpaMGYLAlIQAISkEC7CPT29haDg4MKxtoF3PNIQAJNE2DgdmxsrOnvzfULuK8wSGqQgAQkIIH2EOCaizvIxYsX23NCz9IyAjx44m9oy/B6YAm0hAAiEwSlvb0ry+XsngkhDsIbHtLAtSkdjOrQthFJ4DTGbxL3BIhFPv10c7ntCVcdnHUM1SCQTmOMXzGOdefOnRC13LhxoyBSloQ61FvyTsz6SZvGaQy3LIR1Oo3Nvc7CjrbPNZG6Az+uhTguci2Ecx1Ctp+rV6/G0qdw4Ho46by4LF7rNFaHmmAeJSABCUigjgQUjNWx1M2zBCQgAQlIQAISkIAEJCABCUhAAhKQgAQkIAEJ1JZAOo3htptOY8ePHy/Onj1bO9cmxBKjo6NTyyUjjGCZP5bdNVSHQIodcYR69tlnQ+hDnSUibKmj01gKfRA76TQ2/7r6udPYknAbRDB1+vTp4syZM/M/aAd/ExdghHMpTGR1Cq6JtEGDBCQgAQlIQALdRUDBWHeVp7mRgAQkIAEJSEACEpCABGpAgMFbls0xSGAuBJhAu3Llylx2feJ9VqxYEa4POhs8MUoPIAEJVIzApCNTb0ygtjJpCB7SNaaV5/HYEkjxzcqVOI3hqrUsHHVYnhHHpro5jeGsQ75xGyLSFtnSHm2T1WkvWR44XLJ0KIIWnPEoO5bRaxRQVSfVrUkJeSc2inh0GpsfaxjS3hGKffbZg7gecr9NvUrO8ztyZ36LfBPhARfaFb8RRNpgY53rzByaaglIQAISkIAEkoCCsSThVgISkIAEJCABCUhAAhKQQIcQYEKLpdzqsORKhxRJpZPJoD5PxzPY3+qwc+fOYt++fQXCMYMEJCCBbiKA0xBi2BQjtCpvCHxxNTFIoF0EmPhHBICDzK5du2JpuxMnTtTeaQyRCEJR2j6OVgok2lUj53Yeymblyt5wGqP+UmeJiHzq5jTGkqrnz58PcNRTBKAbN25sS99/bqXVOXvBj/bO7/3du3dCMFVnp7HLly+He18KE3Gk5JqoiLZz6rQplYAEJCABCcxGQMHYbIT8XAISkIAEJCABCUhAAhKQQMUIMClw4cKFlk9aVyzbJqcDCCzrWTa1rFUHJNckSkACEpgzAUS37RDeIgZH/GCQQLsIIJCYFN+sjCXtcCjCZQyHMRyb6uQ0RvvjwQwcq2iHPT3Li02bJoU36WzVrnLxPI8nkOWB0xgCFoRilBuRe6UU99bhAZt0wEpRI3mmHSMCpW3r/Pv4utT4KQz5rcdZa9JVq6e4d3+ybsEZp+86hXQao73BJfsovKZeZZ2rExPzKgEJSEACEug2AgrGuq1EzY8EJCABCUhAAhKQgAQkIAEJSEACEpCABCQgAQlIoAkCTPwjkurv759yGjt58mS4lOLYVCfXJkQRuPkiQrpz53a46axevVqnsSbqU7t2RRDV29tbbNu2LcRR1Fkiwp461Vl437x5Mx4q4jXtWacxSMwvwC+dxsJt8Oln4lqIa3Mdw9jYWHH48OGpJVB1GqtjLTDPEpCABCTQrQQUjHVryZovCUhAAhKQgAQkIAEJSEACEpCABCQgAQlIQAISkMAcCCCQaHQaY3lphBK4jOHYhOsYQipitwfyiNMYEach3JpwG8JVR8emapX+dKex+/fv19ZpjDaa7ZRSoh5TdxH3wEmnsbnXXa6HtHdEtA8eTHK8/+n9uCYgJCXW4VqYxNJpLLnw90kXRp3GkpFbCUhAAhKQQKcSUDDWqSVnuiUgAQlIQAISkIAEJCABCUhAAhKQgAQkIAEJSEACC0gAQUA6jQ0NDcXr4eHhWjqNgfXipYsFIiSEOAhudBpbwMq2gIdqdBpDHEWdJSJ6rKXT2OiFoEt7pu6ydCfiMUPzBPr6VpZt/6li6PZQ8cwfnMbOnj3b/IG64BtXrlwpjhw5Eu2K7Og01gWFahYkIAEJSKD2BBSM1b4KCEACEpCABCQgAQlIQAISkIAEJCABCUhAAhKQgAQkMLmUXYpvtm7dWqxcuTKW98NhhiXvbt26FZjq4q5z9UrpNFZGREg6jVW3hUx3GsMR7vr168W1a9ei3vKeUId6i0iO+ODTz/NM3U1GOo3NvR6noxYiWuoOzosIEHEfZNlTxKR1qFNJLJ3GeI8DG0GnscDgfxKQgAQkIIGOJaBgrGOLzoRLQAISkIAEJCABCUhAAhKQgAQkIAEJSEACEpCABBaeQDqN4ail01hRXL58uTh48GC4NcGmv78/xHSKbxa+7j3JEVPsuGXLloJyGhkZiYjLVt2cxhB3jo6OBgdYwGBwcDBET0/CuI7fhR/i2aeeWlLs2LEj3AZxGTt37lytBGNZ9jiNHT16NISJCOYGBgaKvr6+WLI393ErAQlIQAISkEBnEFAw1hnlZColIAEJSEACEpCABCQgAQlIQAISkIAEJCABCUhAAm0hgEAixTfbtm0LMcC9e/eKa9evFbdu3grxCQmpi7sOAgkiAjHcmsg3DjswUjTWlio5p5Oki9bGjRtj+VC+hNMYjlAIqOroNIZQjvpK3nGDgpH1dk7V6aGdaO/Ezz57EKI7eHJN4LpYV6cxGMCE3wvqFtdCXhMNEpCABCQgAQl0BgEFY51RTqZSAhKQgAQkIAEJSEACEpCABCQgAQlIQAISkIAEJNBWAkz8L126NMQ3OOsgNDl16lRx+vTpcGyqm2sTTmOHDh3SaayttbD5k1FPWT5w8+bNIZaizhIRjdWtzobT2MXREDXxGiZE3AMV9zRftyadxp6achrDZYxYt3oFOYSYx44d02ms+WrkNyQgAQlIQAKVIaBgrDJFYUIkIAEJSEACEpCABCQgAQlIQAISkIAEJCABCUhAAtUhgKAE8Q2uRDiNITLBTQdnHZa4IxLq5jRGnnEaI+Cwo2NToKjMf9OdxqjHOI3hiESdZUuoQ729c+dOCHomxieKa9dKh8BbN6PuUn8Rg8LKMHcCtHcidQdRItuxsbHi7t27IRqrQ51KWjdu3CiI/CbAJH8v4JJuY7mvWwlIQAISkIAEqklAwVg1y8VUSUACEpCABCQgAQlIQAISkIAEJCABCUhAAhKQgAQqQwBxSV9fXzjr1N1pDIFIOo0hEFmzZk2B85DLU1amukZCdBr7vDwQ9YyPjxcXLoyWQrFlxc2bN4stW7YU/f39Oo19jmnOr9JpbPv27fGd8+fPF0Q41y0gRMRpjPrF68HBwWL9+vUhIqsbC/MrAQlIQAIS6DQCCsY6rcRMrwQkIAEJSEACEpCABCQgAQlIQAKzEmCCkCfdWx10FGk1YY8vAQlIQAJVIJDOMek0hsiEJdhYohEHozo5NlEeOKwREYvh1AQf+h2I6nhtqAaBdBrbtGlTuOMh6MNpjLpbt3qLkIlIWyXvOGL19vZGpD+r01hzdZb2nvcaOGoREJJyTYBxHZ3GaFuIxqhnMMnrodfE5uqWe0tAAhKQgATaSUDBWDtpey4JSEACEpCABCQgAQlIQAISkIAEWk6ASa9du3ZNLRXV6hPWaUKo1Sw9vgQkIAEJVJsAE//pNIazDgKc06dPR0SEUzehBKKxw4cPxzKH9AdwGkOEo/imWvWY8kDAsnnz5hCLZZ3FZYt6W6eAmGdiYqIYHR0tli1bFktUbtq0pay7Oo3Npx7Q3glcD7kGXLhwobZOY7du3SouXrw4tRwlQk2dxuZTq/yOBCQgAQlIoH0EFIy1j7VnkoAEJCABCUhAAhKQgAQkIAEJSKANBJgUHBoaitjq0+EkcOrUqXiavtXn8vgSkIAEOpEAE+hVE9YiEEE00UqhCEKqbnVVSTeibdu2hUAKkRgiARyLiOS7amXeqraTTmPUJZzGKHdch7q5/FvFspXHpW9I3LhxY7Fq1aqCOowb0r1796KuUocJdai3XPsy4jRGXLGit1xudmVw6dbrVqvq13SnMdo+9wcpnq1DnUq2CMaItKvMP0JNhInWq6TkVgISkIAEJFAtAgrGqlUepkYCEpCABCQgAQlIQAISkIAEJCABCUhAAhKQQNcQYOIYUQ3LVFUlnDt3LhyxmMRuRcCBa+fOncXWrVtbcfhKHJPJ/0mnsZXFs88+G2KAM2fOFETEKCkWqERi25CIq1evFkeOHAmnMfKu01gboM/jFOk0hvMR16asszhutVJAOo+ktvwr5Dedxo4ePRpCH7hQd2nfCnyaKwKcxhCHcT3kGnD+/PlwcaOe1S1Mdxq7fft2MTAw0Db357rxNr8SkIAEJCCBJyGgYOxJ6PndriTQ+MSHN0VdWcRmSgISkIAEJCABCUhAAhKQgAQkIAEJSKBNBJgsx32KyfO6hJUrV5aOKj1dLRijLHFpIiKQWLduXRQvZc34KoKJOoV0GqO+NzqNIVAyVIfAdKcxRKM4jeGylfW2cX6gOilf+JSkyxhbnAER+VB3cWCDk3MjzTFPpzG44aqF0xjXBfgS6lKvyCsCMSL1KsXD1C0YWa8gZJCABCQgAQlUh4CCseqUhSlZZAJ0XInc1N+7d7d8Qm5ZPCWX9uF2ZBe5gDy9BCQgAQlIQAISkIAEJCABCUhAAhKQgAQkUDkCOI3hrsMSlYgiWKr59OnTtXNsomCuXrta4NaEWAIHp7Vr1wYbhWPVqraUB6Ielqjct29f1Nez584WE+OTTmN1Evek0xhiz2PHjpXiudslF53G5ltjZ3Iagy3iqboFroOXLl2aWqKX9zqN1a0WmF8JSEACEqg6AQVjVS8h09cWAtwAIhbj5ognabBi5klARGI8JecNfVuKwZNIQAISkIAEJCABCUhAAhKQgAQkIAEJSEACHUag0WkMMQBjrGfPnq2lYOza1WsFEceqnp7lMbaMq47jy9Wq1JQHEcFYX19fOAKybO7tW7enHJGqleLWpYb2evPmzXDCQtTEa+ru6tWrp4Q+rTt79x35c6exJSFKpJ6xZG0dBWNcB0dHR+N6mIYNOI0RDRKQgAQkIAEJVIOAgrFqlIOpaDGBvOlBCIYgjHjjxo2Cm0Asp4kpGqPjjssYT8ZhSY1wjMjTYEQsmYl0avkcBzKDBCQgAQlIQAISkIAEJCABCUhAAhKQgAQkIIE6E2A8lXHUzZs3Fy+88EIIBXCXYWy2LiGdqa5du1a6NR0NtyaWpBsYWFuKR3oVjlWsIiDmwRFq48YNxd69e0M8du7cuZg3SIFLxZK84MnJOks7Zf6ENjvpNHYnBHVr1qyJB+tdgaU59L29K0rx4UA4L3INuHDhQizPXCfhWNatRqcx2pxOY83VJfeWgAQkIAEJtJKAgrFW0vXYlSHAzR2iMG52xsbGisuXLxfc+PGkGxbpZ86ceSitdGTzBmjdunUFcefOncVzzz1XbNmyJQY9uFFiEMQgAQlIQAISkIAEJCABCUhAAhKQgAQkIAEJSKDuBNJpDMEYrxlfZSy2ToKxrAMIxhiPnnQam3QYW7p0mYKxBFSRLeIV4oYNG0LsyEPi+dB5il0qktSWJyMfukfcxAP1OI3xwLxOY/NDj9PYpOHAU2E+wDWR60KdBGNJjusgy3KyzZV+4KPTWBJyKwEJSEACElg8AgrGFo+9Z24BAW7iiNzQ4CBGB5yOaEaEYtzoENNZDDtg9n9UYD9ulrhRunLlStwg9ff3h3Bs69atxfr168N5jCeRdBx7FEX/LgEJSKCIQQGuuTxFZpCABCRQJQJMYvEAARMFCxEYBOV6h6ttY2CAmIcOcF2oSqAPS5roxxoksBAEVixfEQ/q4Ob8JCEnp5hIMEjgSQh4nXsSerN/l99OHsZrtfu614TZy8I9JFAlAvR3GaPdvn17iAMYm62j0xgMGJ8+fvx4jIkwxsySnStWrFiwe48qlXsnp4V7NfoMCMf27NkT92x1dRpjHoS+PO2WusvcyeDgYMyBIALNB+07ubzblXZYUa9o99u2bYs5JpzGuB4yblCXkPN2053GEM8xHsE10SABCUhAAhKQwOIQUDC2ONw9awsJcONNx5MbmuHh4eLAgQPF4cOHoxPOxF12TnPLEw2PC0z0cTwmErlBypui559/vnjppZcKtrt3746/c2PZ6kHSx6XVzyQgAQlUmQDXUgZFuJ4aJCABCVSJQPbvFjJNM/UxGSimv1glwRhpwUGXJdcNElgIAtwPjY6OPvGhqJM4OisYe2KUtT8A1zke9urr66s9i1YAoM2fPn26FYd+6Ji4myAa85rwEBbfSKCyBHCNyfZKH/jQoUPxIC7jtnULPIyM+IYxEa5jCG3p4yzUwyp149mq/FIe/KYhGKPOUod56Jy5AeYR6hS4lyXvCMdos7zmPpaH6GGkYKy52kC7RzAGO66LsMTsoE6CsSRGnpm3Y0u7on5xPVQwloTcSkACEpCABNpPQMFY+5l7xhYQSJEYN+CIEXj6hwFLIq+ZsMBKej6d8BSWkezGQQ3Os+SpJSFEO3r0aDE0NFTs2rUrnrZxucoWFLKHlIAEuoDAZ/FkMQNOBglIQAJ1JEBfsmqTDQz2MznihFUda2Tr8jyTYLLZs3GMqrWXZvPg/tUgwHWOCTqvc60rj4Vo87OlzmvCbIT8XALVIpAPZKRYN8UnuOqwAkSdxgW4fhGvXrtanDhxItyauC9AQIIoCfGIoRoEqLf5gM/GjRtDLIaQhXkABD5ZltVIbetSkX1w2in5pg9F3eX9unXrwmmMvhXRMDsB6hUBISL8mKOC5fnz5+N6OJ85q9nPWs09cq4NISbCMdhQv3Cx02msmmVmqiQgAQlIoPsJeDfS/WVcixzmzQvisA8++KA4ePBgMTIyEkIxbsBbMTnH4AaOZYePHI6bo1deeSWeFHvhhRfCNYInIwwSkIAEJCABCUhAAhKQgAQkIAEJSEACEpCABOpIoNFpDOHNkSNHYolGxnLrFm5cv1HcnLgZ48eIkhBJsFUwVq2aQLkghGIJRuovIh/c4RA9ppCqWiluXWoQyCHsob0yv8ID+Xv37o25D1yzFIw1xx5ma9euLUVSk05jzB/N1+SguTNXb2+WosxlOWlX1C+uhTqNVa+sTJEEJCABCXQ/AQVj3V/GXZ1DOpaItnAQw+XrxInjxalTp+PpjLGxK3Ez1yoA+UQRTz8QcDPbv39/WIzz5A1L++SNZT5V16q0eFwJSEACEpCABCQgAQlIQAISkIAEJCABCUhAAlUikGOi6TSG+ISx1Fo7jZVj2SdPngwRDkIcHId0GqtSrS3C9QjxCvWWJSp3794dZVRHpzHEPPmwPu0ZLojnNm3aVKxfvz7eI7IzzE4gr4crV/aW4sNJpzHmt6hXY2NjLZ3Lmj117d0jRWLpNMb7FCgiqmNJ+eTV3pR5NglIQAISkED9CCgYq1+Zd1WOeboH696PP/64+PWvf10cOnRo6mabDmY7Q3bsGfBgacyXX365WF4+OceTItw00cE1SEACEpCABCQgAQlIQAISkIAEJCABCUhAAhKoEwEEUbjrlJqAEN7w4C/jp3V0GhsfH4/l/RjXRnzTGOtUJ6qe13QaQxTV09MTTmMsHVhnpzHETdRfHt7HEQpRD45QCsaaq81cC1l+kfkiXhNv3pp0H2zuSJ2/N3WKlXxoV4jHqF/PP/981Csc7JxT6/wyNgcSkIAEJFB9AgrGql9GprCBAE8aEOlAIsw6c+ZMiMQOHz4cr+lQLlZggIPIDRNLYqYD2Y4dO4rNmzfHTaVPRSxW6XheCUhAAhKQgAQkIAEJSEACEpCABCRQfQJMvu/atastyzIhguBBR4MEWk2AMVFEJatW9ZWn+iycdNJpDGedXMGh1emowvER2hBZNWN4eHjq4ef169eVwqTlISCrQjpNw6TTGNfIVatWFRs3bow5CcQ9jP+zwkiO/3c7q5yTYYuohzAyMhJb5j1gQ/tWOBZIZv0vr4cI7mB6797dAuHU+eXniytXWrtqzqyJa/MO5J85NQS0Y1fG4uyIaOGBWHP16tU6jbW5TDydBCQgAQnUj4CCsfqVeUfnmA4kN9TXrl0rEInhLPbhhx+Wy1Ceik5kFTJHpx7hGqI2Ip1dOv8MwnHT5FMRVSgl0yABCUhAAhKQgAQkIAEJSEACEpCABKpHoLe3t3jxxReLPXv2tDxxPIyJY34dXZ5aDtcTzEiA8VEENwReHz9+PIQ3dRKMJRjGj0+cOBECHMaMEUkMDExucx+3i0+AssHpiKVDEY9xjaa+Mu7PXEXdAnMziMYQjOESCAMEdTqNNV8TuBam09gzzyyNa+LtO7drtTRlUqMfcuP6jeLunUnx3MTERLQ7loXVaSwpuZWABCQgAQm0hoCCsdZw9agLTIAbDyI30ixByc30Rx99VBw5ciSe6OEGrSohnxJj0C1v9hkA2blzZzxt4/rrVSkp0yEBCUhAAhKQgAQkIAEJSEACEpCABKpFgIlRlu9rR2CczQcb20HacyQB6jcBgQmBJf6IjKPyEG6dhGM5hky+Ed/gVoVoIpdAREBmqAYBrpOIxXA7SqcxygfBLQ+21yWkQC5FY7znQX7a9aZNm3Qaa7IiNDqNrV8/GO2f6+Hy0mmwjk5j1Cvyj/sidQpxJnUMsaZOY01WLneXgAQkIAEJNEHAu44mYLnr4hGgY0iHkY7yJ598Eq5ihw4dCvEY9rRVDNhS4y7GjX52dhnwI+o0VsUSM00SkIAEJCABCUhAAhKQgAQkIAEJSEACEpBAqwnwcG0uh4rLDg8H80BwnQRjyRgnnZMnT4ZrEyKJSaexAZemTEAV2VI21FXEK5QRjlo4bdVJMNZYFMx3MPeBYAynMQSPOo01Epr7a+rV2rVrSpHUU1G3uD4y5wXfugXqEe0KETFzgvwu7N27t9BprG41wfxKQAISkEA7CSgYaydtz9U0ATqFRMRXo6OjxbFjx4oDBw7E9vLly9F5bPqgbfoCN01E0nn06NG4oeRJCAI3ltxUGiQgAQlIQAISkIAEJCABCUhAAhKQgAQkIAEJ1IkA4htiOo0hjkinMdxlqvqAcCvKKMeQx8bGdBprBeAFOiZuUETEPf39/VFHt23bFuP/1NkqrYCyQFl+5GGYryFQd8k3W4RjPCSP09iGDRviNe8NsxNIpzFEUek0eLt02kJUS92qk3CMukV94vcA8wgCTmMwGhgY0Gls9urkHhKQgAQkIIGmCSgYaxqZX2gngewg0jn8+OOPw1ns4MGD4SzWKU+cIXajg8sNEp1+tojFFIy1syZ5LglIQAISkIAEJCABCUhAAhKQgAQkIAEJSKBKBGZyGsNdpk6CsSwPhDfDw8MhwEmnsbVr1+o0loAqsk3RGGWzc+fOGOvnYfE6CcYaiwJxD4Km06dPh9MYq60wB8Lch4KxRlKzv0YgtmYNTmNLgt3y0mmMulUnwVhSSqcxtgTa1549e3QaS0BuJSABCYATkS4AAEAASURBVEhAAgtIQMHYAsL0UAtPgAECnq46fvx4gVCMLY5dT9pJzifYeIqNJxRWrlwZT2w03sQgSGNwAlvpfJKD9/kEzVxzy00T+cAhjTxwbgZD6OziOMZrgwQkIAEJSEACEpCABCQgAQl0JgHu6ZjcafVDQffu3Y2HpzqTkqmWgAQkIAEJ/DEBxkmJuSoD47E8eHvx4sUYk62TcCzHkHlwemRkZMppaHBwMFytWAbRsPgEEIwR6f+xighj/NRZ/sY8Qp2EYzlPAgOWVqX9IhxD+LRx40adxpqsrtQh2nk6jT14UIrx7tyOv+X8VJOH7Njd00gincZ4zzwe83eINfnNyLbYsZk04RKQgAQkIIGKEPAuoyIFYTJmJjA+Pl6cOHGi+OSTT4pDhw6FtfFCDBTQseRme8eOHcXWrVuLzZs3R4eTTmeG69evx1MxR44cKQ4fPhwWuNyw541Q7jfXLTeMCMbulaIzrKvp0O7atUvB2FwBup8EJCABCUhAAhKQgAQkIIEKEli+fHksv5NPwLcqiUyYjIycatXhPa4EJCABCUhg0QgwVooIgHFXBBP8tvK7txDjwIuWqXmeGMERgjG2KSDRaWyeMFv4NeopopV8AB0B2bFjx2olGGvEm8sIptPYiy++qNNYI6AmXlO30mnsqaeWFMt7lkfdelIThSaSUJldub/CjIEt4mKdxipTNCZEAhKQgAS6iICCsS4qzG7KCp1fBFuIxViKEsEWT5bROZxPoDPZu6J0EutbWfT398d650NDQ8X27dtDOIZ4jIEIYgaeiiHyRAc35ViCExF+IWRrdjKAJ2yIZ8+dizxxM4lAjQERbii5ETBIQAISkIAEJCABCUhAAhKQQGcR4N4uJwtbmXLO4X1jKwl7bAlIQAISWCwC6TTGuC0iKZa1Y3yYFRsYI66TcAzhDaIIVt1AfEOAh05ji1U7Zz5vivkY36dsCIgcET1SZynDuoR8wJ75EuZTaK+TTmPLSqexDTqNNVkR8nrIvNSGDRuiTnE95O/UrfnOkTWZjErsTt1KMSLXROoYbS5FdTqNVaKYTIQEJCABCXQ4ARUqHV6A3Zr8GzduFCdPniwOHDhQvPfe70tnscmnquabXwbWB9YNhJvY3v/P3p1/uXFkZxqGNoriJu77votSj9tt+4x/nL995sw5tts99unWQknc902iSFEktZAaPFF9i1CJrAKKRBWA/EIKJoDKTGS+Gci8ce8XN06d6p04caIZ29JGE2tJk1yGeH2HaSoZoNaxzd/+9rcmKCNiq1ENte4oS+mDnZd9b9++vWdazK1bt8bxPwrErBsCIRACIRACIRACIRACIRACIRACIRACIRACITBTBAYzjfHnGtwra1OXBGN1QQlEZBojwFEIJJJprOhMztJ1WZhp7MKFC50SjA1eDeIeIp/r1683cdNHH32UTGODgEZ4rW0R0YpbESi6H2pbXRKMFS6xNPdEojE8CDLF+Ijqik+tm2UIhEAIhEAIhMBoBCIYG41X1h4zARm4OABu3brVsnCZwvHmzRutc7Gcr64OG0HWsWPHWjUNpKkodeSIwpYqDHHbOy6GuW0IzL755ptmoOoEjVLsR7169Wrvb3/9a9unjpNpMTlCGLgpIRACIRACIRACIRACIRACIRACIRACIRACIRACIdAlAvyiamUa43clEuCL7VqmMVnFVGUw09jOnTv6PNZk8PGE/DAq05iYgUxj3ss0RuDS5UxjZmjx2xWDEV/BRrYs8Q81ZWkCdT9cmGnMlhIudEk4RoTofuh3RTTm2VCz93heJNPY0u0pa4RACIRACITAqwhEMPYqMvl8VQjoTDH4ZPH67//+7zaCTOdiuYUzYd/efb2Tp072Pvnkk97JkydbRi8duGE7JgxzHb39+/e3ueOJx9RPP/20TU25XMP83r17vX/793/vfd8/PwatEWI6T74vJQRCIARCIARCIARCIARCIARCIARCIARCIARCIAS6SECmsc2bN7dMRXy4lVnHINyuFf5yA49lGiOaMEAaG8uUySGgnZpJxNJ1MqtJlzONEfZIDnDjxo0mbjp9+nQbiE/kU/GWybl6k30kv8001mv3w5oFZ7KP/M0fnd8WISLBmBmKxOaOHz+eTGNvHnX2GAIhEAIh0CEC6VV06GJP8qnqQDDy7t+/3zpSUo1LW+z9cgqhmI7zrl27emc+PtOTwUuGsb1797ZO2yiiLGIx1UgO1bHav+PVUb9z507PNJM14mvY42XYqsRrztdICFnGagSd70wJgRAIgRAIgRAIgRAIgRAIgRAIgRAIgRAIgRAIgS4R4LslGuMn7fXe6vthnzdhADGOzDpdEo7xORtQzSddYhufYcRHHeHYZPwy+PJdj4WZxsQQtFlT6HWlEPWomNS5i6sQfm7btq0Nxvf7xisxkKVbhd+6SpDoPqCIK3mNr9ddKdpVZRozAxBRonZFoIlPZRrDKyUEQiAEQiAEQmA4AhGMDccpa42ZACOPYXvz5s3e3/72t95XX33VOsLL/VpGopEFZ87MicWO9sViG/6eVex1OyGyi33wwQfzI9w+++yzlm3MOSynMOq/+OKL1kHSUdJ54vx43eNczrFkmxAIgRAIgRAIgRAIgRAIgRAIgRAIgRAIgRAIgRCYBAJ8pVu2bO4fyq99wcRbzScrs06XBGN1HWQaM8BaRh1CkWQaKzKTtRzMNOY6EbJos10SjNUVIe7BwFLcB4ODBw82wY/ZVmrgfK2f5eIEtK05Zm/3mb7INNYlwVgR0qacN0Hm5cuX2+sjRw438RghYgRjRSrLEAiBEAiBEFiaQARjSzPKGitAQGfh9u3bLY2sbFu3bt3q6QSPWhiDjGaZxKQ5Ng3lgQMHejt37Bh1V69cnxhN1bkh6jKKQSY0mcaM9mKkjlJ++OFxM2rtc+fOnU0w5hyI0lJCIARCIARCIARCIARCIARCIARCIARCIARCIAQWJ8Cvxpc2KUFiIpFff33ee/DgweIH/gb+yh/q/Cfl3N/AKc3vwjkRjZlJQiESIJjik+WH7ZJwrDJVGbRcbd3rd955uy8eS6ax+Uazyi+0Tb9Jg8L5+ol8xDnEELTZrgnHCMaUyjRW9yk8iB7duywzeH7phoudumnTxvZ8waxEU9pWl4RjngXuf9qXTGOeBXNJGN7ui4y3tOp9tbel6WaNEAiBEAiBEOgugQjGunvtJ+rMCa7Onj3b+/LLL9tok4cPH448xaMTWvfBut6JEyd6H3/8ce/jTz7uHT92fGzCK5nGdGgY4qamlBXtwoULzWkxCtwff3zaF5vdbaONdvSFbRxKps+MYGwUilk3BEIgBEIgBEIgBEIgBEIgBEIgBEIgBEKgqwRMQ7Vnz54m1JgEBoLUBD5Xr14Z++Fs2vRhb9euXc2nOPYvW6UvIMAp0ZhD4De9dOlS79tvv12lI1q9ryWM+H2msQ/7opsNq3dQ+ebfEXAPMEUe0Yp7AZ+/Nts1wViBqUxjkgYQjxHREYqJsSTTWFEabqlNzU29KNPYry1GpW1JwtC1UpnGSjx279693smTJxsTvzk1JQRCIARCIARCYHECEYwtzid/HTMBHQOCqxs3bjSxGMP2u/vfjZxdTOdifX/KSZnFTp061QRjBw8cbCMJxnUKxGLqoUOH5lOBE44xSo10GzbTmPUeP/6hd/fu3d7XX3/dRs3pTBqFZAQdh0hKCIRACIRACIRACIRACIRACIRACIRACIRACITAywkIChMd8KVNShHIfvDg4dgP57331gzthxz7wYzpC4hvXONB0Rj/K8b8sV3MNCZDE+FcCZLeeefdJsDhJ09ZfQKvyjT2tD94/IdHP4w86Hz1z+j1jqAyjfm9qtqu3zShz7vvvtOPs3zQ2m8yjS3N2f3Qs64yjZmuV7tyT8C2i5nGxNhkGpOIQttSt23b1moyjS3dprJGCIRACIRAtwmk99Dt67/qZy9VLrHYuXPnWoauGzdu9n78afSpKHUoTBFpGsqPPvqoZehat27dipwfw1NGsxrNoFN+7dq1kR01WOCg82SfBGPbt2+PYGxFrmK+JARCIARCIARCIARCIARCIARCIARCIARCIARCYJIJvCzT2OXLl5tQYJKPexzHRhzCr044Nzc15TtNNMmnnDI5BIh7XBOiFdeJSOpSf9C8+EGXi0H3hE2DmcZkzcIpZTgCWGGmjT179ry39v21rW11MdMYYuJqdV+Uye/EiblMYyVOHI5q1gqBEAiBEAiB7hGIYKx713wizpjiX5VV6/PPP29iMYbs99+PNuqOUWw0xfbt23rHjx/vnTlzpgnHpDJeqSKzmUxjRm8Qfen4SatcBioh2TDFSDijIDg+TG1pVKTXhG+M/oyuGYZi1gmBEAiBEAiBEAiBEAiBEAiBEAiBEAiBEAiBEJhFAnykg5nG+EtrpgcCga5lGpNNh+CGIMIgZv52/mQ+82Qam4xfgDYqfuGamDrW9XHNtFtt1rKLxbmrfs+qtotRteXEQpZuFe6Hc5nGNrVYFH5EeO6D2HYt05g4nPrdd9+1OJ242oYN6/rTnibT2NKtKWuEQAiEQAh0mUAEY12++qt47pT+jFYjwP785z/3Ll682N6PekgM4h07dvSOHDnSxGIyjG3ZsmXU3bzW+jovjHHZwGQaY5AbIaOT8+DBgzaqYZQvwOX8+fPzzg/ZxnQk08kfhWLWDYEQCIEQCIEQCIEQCIEQCIEQCIEQCIEQCIEQmEUCfKU1PeXz5782kcmVK1eaT3YWz3exczJ4+ebNm8k0thikCfgbcU9lGhMbEdfQZq9evToBR7d6h2AAvXgKER1GYiHJNDba9cDtRaaxZy25gbib+0IXSyVyqPuiRBNEiQRkfncRI3axVeScQyAEQiAEFiMQwdhidPK3sRGQiYvBdqmfflk2rTt37oz0XYxgAipZuA4dOtQ7depUE43t3r27ibdG2tlrrszAVBnlDE4jGG7fvt0yjRkhpAM4SjHyQzpxWcsOHDjQHwGxtdWkEx+FYtYNgRAIgRAIgRAIgRCYJAJG+goCdCnrwyTxn8ZjqSl7xpl1YePGjS1wl6DBNLaQyTvm3OfGe00MyhPsM8hu3CX3hnETzv5D4PUJ8A27J9TA4bfffqtl0+GHZTt0yeasQcvOW3YmYjqf1QBkA51TVp8Ae1PsQEyjMo1pr2Ytce3GafOu/tm/+gg811Vs/KaJfZJp7NW8XvYX90P8xKfw08ae/vi03RO1qy5mGsPp/v37bSYgcTaxNWJEsTbtC7OUEAiBEAiBEAiBOQIRjKUlrAoBI0f++te/NrHYcgzWEovt37+/94c//KHV7f1MY4y91XL2+27Gp2P6p3/6p8aVEE6nb5QiMCKdONGY6Tqdq6k2IxgbhWLWDYEQCIEQCIEQCIEQmCQCHNfffvttm5J+ko4rxzK5BPSDjIwX/BhXkSFaXa0+5LjOK/tdHQKC83wdMo6nvHkCdU8ggBh34YNxb+DnSQmBEJhsAuUjdpTsTb7ZrmYa8xyqjDqESO5hBlvHpzxZbZjd6Zq4Pq6T51oyjfVaXxGPyjRmGsEPP9yUZ/EIzVebInonhsLy/TXvt7bV9Uxjt27dau3q2LFj7fe2fv361sdMH3CExpVVQyAEQiAEZppABGMzfXkn7+QYqkZ4MdK+/PLL3rVr15qxNuqRGm1iKsrDhw/3Tpw40bKMcQis5sgABrlqpAJnhekoZU9zzjKqEYINUzg3iOg4mk1NqdNon87X65Vwjg5znFknBEIgBEIgBEIgBEIgBIYlIPOOgRR3794ddpOsFwJjJyC7g7aZEgJvgkDuc2+C4mTsY+fOnbk3TMalyFGEwJIE+IIHfcJ8s/yq/M+1XHInM7JCZRqTrQkTonufWZbfekZOdapPg0jFNRE/YIt6LX7w/ffftza7nMH1Uw3k7wevr6jiUpnG3n33nTaNoPYbcc/SVxkj7DAUYxJHci90T9CuiPG6VDBQKtMYNsk01qUWkHMNgRAIgRAYlkAEY8OSynpvhADhlCCRkeJGzhBFDSukGjwAhp25x4365MjTCWYIT0JheG7evLlNkfkv//IvrVMjU5ipKkcpDHijP3SI9u7d21KsE43Zd0oIhEAIhEAIhEAIhEAIhEAIhEAIhEAIhEAIhEAIhECv+YVl01KIpPhnDVTu4mAF53/79u0mDiEW4TM3VV0yjU3WL4W4pzKN/fTTj+06Xb16tad2uRD3fP311639YrR9+/aWNWtSYj/TcG0IaQczjRElaldmtOliIRwjypTEwvLIkSPt9+b3h03EiF1sFTnnEAiBEAiBQQKTobAZPKK8nkkCRtqqBGJfffVVy7xlukYCslGKjsEHaz9oo2+kkD169GgTUjHsJqU4RnX37t29Tz75pBmhzpUATCddp32YQking8TAP3fuXOvYE48x9hmxq5lNbZjjzzohEAIhEAIhEAIhEAIhEAIhEAIhEAIhEAKTS4D/at26dc1fNc6j5AvzXSkhMC4ClWmsMhFZ8sU+efKktW8+2a4U4ggDl/ndCef4zffs2dOWuKgpq0+Af9+1kQXq2bPn/dfvt4H1Dx8+bG1X++1iJtzKNOY3rf0q2qxnlWXEPUu3XYyw89x9/vzX1s7cA90TtCu1S2VhpjFciMXYJpIzeJ9YW5daRM41BEIgBEJgIYH01BcSyfuxEGB8EUDJKvZ//+//7V28eLGlwR31y4iljACQWezI0SNtmkbZxSaxmAtdZjAddKMXdPBkDJMCeJTCkJehjCGvYySjGoM/RuwoFLNuCIRACIRACIRACIRACIRACIRACIRACITAIIHKQFLB1MG/vcnXBkTK9pQSAuMmQFAimxY/LF80H2pXM435Xd++8yLT2BybjX2hxMZxX4bsfwQCxD0bNqzvi1bebv5/1+n69eut3XZRMFboxFQMoi9xUzKNFZnhl+JHGzdu6MeR3uoLZ39s4kT3wy5nGvNckIFRvPLw4cM9SSmSaWz4NpU1QyAEQiAEZpNABGOzeV0n7qzMkW50jNS3xE8yjY1SGLcqxf+JEyd6H330UW/f3n29SjU+yr5Wal1CNiOEDh482M4XgwcPHowsGNMpIrSzdO4M2a1bt7Z9r9S55HtCIARCIARCIARCIARCIARCIARCIARCIARmiwAxjboSZaW+ZyXOJd8xuQT4j/lkKxMR3yyfqgG8MuyYjqwrpWUau/9d7+GDhy3DkN/gs2e7WyYrfNSUySBQmcb27Hne2i8xiziCeIJ220XhWGUaq2xZrpTft0H69fuejKs3uUdR7NwHtaH331/b7oHidNqV2qXinqgSsX///fetHRHU+UycMZnGutQacq4hEAIhEAKDBCIYG6SR12MjQCB2/vz5Njrmp59G75gzao16lD77+PHjLcsY5f8kFwa5zsuWLVt6p0+fbil/MVhuYcBfvny598UXXzTBnNFyKSEQAiEQAiEQAiEQAiEQAiEQAiEQAiEQAiEQAiEQAi8I8MnyJRNJEIkR5Miqc+fOnRcrdeQVBnfv3m3iEOI5bDZt2tgX3mzI9H4T1AbEEkoMRSjmOsk0phKQdbXINCamgonsUDt27GjiHvGilOEIaFtiaZaH+8kICKO0q65nGvM8IBY7dOhQ7+jRo+2Z4VmBU0oIhEAIhEAIdIlABGNdutqrcK4MLh0anVJCpxt9Q/Tnn0cfubC2P/pBZ0C2LgYc4ZhO0yQXhqVK2KUDc+/evd6uXbvaFJVPnjxpHZxRjl+nSIY2HUcZxooBAz8lBEIgBEIgBEIgBEIgBEIgBEIgBEIgBEIgBEIgBEJgLhPRBx980IQR/LN8s/yxsjYRnXRJgEMwJqMO4Q0xhAxsz57tapnGklFnsn4tro/K7+86ia1os9ou4aNr2bVSmcb8ZrVXDGQaI4BK+x2uNbgHyjDoPoiftvXLs19a29Kuuppp7Ntvv22zIuFTmcYqlqeN+TwlBEIgBEIgBLpAIEqTLlzlVTxHIqdHjx41oRPB2PX+SC6d8lHLpg83taxapqKUsYtYbFoMNsfKCN+/f3/vX//1X5vg67PPPmsCslE4MN7Nr25/e/fu7W3fvr23bdu2Nk3nKPvJuiEQAiEQAiEQAiEQAiEQAiEQAiEQAiEQAiEQAiEw6wT4UWUaIzYhwuGrJp4yJVsXi0HdfMw4FJvKPNRFHpN6zuvWrWuiKIPnxUBkgup6pjG/2UuXLvUIyMSbdu/e3du5c2eLu0zqdZy049KW6vd++Gk/09g77863rUk71pU4HoJMsUr3xU8//azF3Pbt29fibZ4b7pEpIRACIRACIdAFAhGMdeEqr+I5MuCldpUZ68KFCyN3xhllRooQR508ebJNR0nlT+E/LcU5qDoxf/rTn1onDxPzpOugM0yHKYxXU3s+++VZ7+LFi61DhA0ejP1pEdANc65ZJwRCIARCIARCIARCIARCIARC4PcEZAfQBxx3EahMkGTclLP/EAiBEAiBcRPgQ5ZpzJJgTCYdGXYIpojIuphpjGCOT9kAZ/5qtkUyNY27JY62f9dEFTdwnbTZrmcae/z4ca+q33GxqdjLNMWLRmsNb25t8SPtShY7bcq90T3QPUGcSvzJ510p2pBamcZM2atgsGbNe31Wa9uzI3G3rrSInGcIhEAIdJdABGPdvfYrcubU+X/72996165da0bnqF9Kyb9nz94mFqPul12MQTuNhTFuWk1TasqUxvC8fv1GXzg22oi2H/sdIiOKzp4920bImeZSp15NCYEQCIEQCIEQCIEQCIEQCIEQmE0CAmLHjh1rWavHfYaCJwJHXQoajZtp9h8CIRACIbB6BPhN+WU9SwlLCAC6nGns3r17TShCOIcFMXplHlq9q5RvXkjgZZnGZBtbzgwuC/c9re9Nz2kwvqLtasN+28RPKcMTWL9+fbsXilW5J968ebNlGxt+D7Ozpn5PJWuw1Kb0gbZu3To/9ensnG3OJARCIARCIAR+TyAKk98zySdvgECN0DKF4ueff96MzeV0ZHRUjx072jtx4kQb8bQSI6nfwOm/dBc1MujAgQO9U6dO9XRuZBl7/PiHNpJhWEf8zz//1Ax4jg77Onz4cAzXlxLPhyEQAiEQAiEQAiEQAiEQAiEwOwQEuQ2kUsddvv32fj9T+JU25c+4vyv7D4EQCIEQCIFxE/AMNRCZSILfmkCAL5Z/1usuZRrDmlhOxaUyWPFd8zcnU9O4W+Pw+694grZa1+m7B9/1njx+0rlsUEVNFihVrAmXYvPee++19pxsUEXq1UuMtCft6/nzuUxj7oMybRkw4n6Ia1eKc1e/++67Vr3GBifJK0pknLbVlRaR8wyBEAiB7hGIYKx713xFztic8gzMK1eutKoDupyOtwxjRlAfOXKkiaJW5ODH/CUbN27oHT16tDkkTDHJMfHo0aOWEn2Yr2awEpoR450/f77NqU40RjyWEgIhEAIhEAIhEAIhEAIhEAIhEAIhEAIhEAIhEAIh8HsCBFLbt/820xiRgOn+ulhkGuNrHsw0VpmHushjUs9Z9izZjg4ePNgOUTYolbinq0WbNbsNEY+aTGOjtwTc1q9f1xdEvdVmxalMY9pWlwRjC8l5Jpw7d64JE3FIprGFhPI+BEIgBEJg1ghEMDZrV3SVz6cMSUbV5cuXm1hMmmSiqFGKzrsRTYyxw38XQ1H1z0JZt259M8Cf/vi0MaqRGz/1p5ocpujEP378uBntFy9e7ElNLRPb3r17W+coo8CGoZh1QiAEQiAEQiAEQiAEQiAEQiAEQiAEQiAEQiAEukSAz3nr1i09A3r5WFX+7B9+mJsBwvsulco0RjhSGaz44GVr8lnKZBBwTSo24jq5NkSO2m3XskHVFXlVprHBjFC1bpavJqA91W+fMNH9sOJVXW1bkjWozt/vTrxtsF3l3vjq9pS/hEAIhEAITCeBCMam87pN7FEzKHWszSP/2Weftakol5NZbPv27b3jx4/3/vjHP/ZHfW2fqU4qA1One+uWrW1qSqNfCMAYoaMUI4iuX7/eOog7d+7s7dmzp+/s2NhSq4+yn6wbAiEQAiEQAiEQAiEQAiEQAiEQAiEQAiEQAiEQAl0hQDi2bdu2JgSowbcEOF3NNPbNt9/0vvzyy5alSRvYvPnD/iDl9Y1PV9rENJxnZRoz04g4jExQt27dGnrmkmk4x1GPUWxFpjwiHpWQzG/bIPuU4QnghV8lftCu1OXE9ob/1sle0/PADD/aFA7alcQNEl2khEAIhEAIhMAsEciTbZau5gScC8OJkIlg7IsvvmjTJo5iVJZhTyT2j//4j70//OEPzRAjsJqVwgmhyp524sSJJhaTjc0UkzWqbZhz/eWXX5rRbiTR4X4WNtN24ledIa9TQiAEQiAEQiAEQiAEQiAEQiAEQiAEQiAEQiAEQiAEXhAo3+ymTZt+k2ns0aNHTYjTuUxj397v3e9XIqTKYLVmTTKNvWgxk/HqZZnGzPQi/jJKXGEyzubNHEVlGjN7SyUzwKnacWIkw3FemGnMVjKN4drVtlWZxsQ7tSlCY5nGLNOuhmtXWSsEQiAEQmA6CEQwNh3XaWqOkhHFkDT6wMgOnexROthGyWzZsqVnlMz+/fubWIwRNovFeRHGHTp0qHf69OleCcAePnw40ukyWAnO/vKXv/T+9Kc/NWacHjFaR8KYlUMgBEIgBEIgBEIgBEIgBEIgBEIgBEIgBEIgBDpEgA91MNMYf2qXM43x63/11Vct0xjxTTKNTeaPYTCGIvZS2aCIe7paCMcq05jfdTKNLa8lVDKCgwcPth1oWxIdiF11tYjXXbhwYT7TmJje+vXrk2msqw0i5x0CIRACM0gggrEZvKircUo6kIoO9dWrV1s65G+++aYZUaMcD0PL1IoEY/v27Wsddor9WSw1IkhHTmfGtJSyhS1HMHblypU2kmjXrl1tmktpcXWMUkIgBEIgBEIgBEIgBEIgBEIgBEIgBEIgBEIgBEIgBH5PgP/ULBAffvhhy04kUxM/t0HRluXz/v2Ws/nJ/fv9TGP9ikNlaEqmscm71hVX0H5dJ/ETmcaIerrYbl2hyjRmiQEhXTKNjd52K9OYLQkTFULSyjLWtXui869MY9qWJBBib2ZESqYxdFJCIARCIARmgUAEY7NwFSfgHHQiVUr7//N//k9bLmfUgTTgx44d6x3uT7G4vj8fuE7PrGfKMmrDiA2d8YsXL458NRnpMrndvXu3ifXMq75z585WR95ZNgiBEAiBEAiBEAiBEAiBEAiBEAiBEAiBEAiBEAiBDhEo4Rg/dA1eNqhX7aJA4v539+czjRGKbNmyuS8eWTfPpkNNY6JPlbjHbC1mahGbuXnzZu/OnTsjD+Kf6JMc8eBqcL7fst91Mo2NCPDvqw9mGnMPlGVM2zLbTVeL54H4nTYm9inTGE7EYykhEAIhEAIhMM0EIhib5qs3QceuQ/L06dMmFPvf//t/N6Np1MNjxBvNdfz48d7hvmBsY18wVh30Ufc1TeuXYEx2to0bNzaB3CiOCJ12mclcA9ndCMYYqTt27GgYZl1wN03XOscaAiEQAiEQAiEQAiEQAiEQAiEQAiEQAiEwvQRG8dmt1Fk6pqor8Z2z6Gt0TjKNbd68ubHkZ7127VoTjPnbJF73cV7r+9/2M431K1FEZbCSaawLvvpxcn3T+65MY++88yLTmBhDTU3ZtXaLb2UaE6ty/pVpTLasWbx3vek2VfurTGOYiV8R38k0Vkkiuti2JG1Qnzx50jKNicFVLW5ZhkAIhEAIhMA0EohgbBqv2oQdM+NQdiyjDBiNyzEWdcYJnE6cONHbu3dvE45J7dqFwtjWuTOd5B//+MfWcbl06VLLGDbK+TPWL1++3DaxP1N7VqdxlP1k3RAIgRAIgRAIgRAIgRAIgRAIgRAIgRAIgRAIgd8TkF2FH9TgzUkpfLLETePOcmL/hw4d6u3bt29STv2NH0cJx+y4xFFdzjRmmsOvv/66DRQnopPNivCm2LzxC5AdLovA++//PtOY2UiIprpaiOa++eabFmsRf/F+69YtffHT+q4iWdZ5+70T0x44cKCJ75JprNdEY+J32hSbIJnGltW0slEIhEAIhMAEEeiGImeCgM/qoeg8SsfKYbIcwZipKInFmmBs35xgrCsjPnSwVYKxP/3pT20OdPOi69SNUgjGGKqMdmmoP/nkkx6uRGMpIRACIRACIRACIRACIRACIRACIRACIRACIRACr0dAgNi0XGrXiiwzBvh2QTBGGMU3XZnG+GqX4/Oe9jbC568SRRAl8WGvWbMmgrEJu7A1aNz1kRnK75TQscuCMW323r17LRuULGOqthvB2GiNdzDTGPEY8Z0YIL5dLQTjYqGPHz9OprGuNoKcdwiEQAjMGIEIxmbsgq7k6egk6zSrMlv9+7//e5sSkfE9ajEVoxFqsout7Xc+uyIWG+SkY7dz587G4eDBg60zLoW0FLejFNfj5s2bvc8//7x37NixJhobZfusGwIhEAIhEAIhEAIhEAIhEAIhEAIhEAIhEAIh8GoCXRQPOeeunDffNNHY0aNH58VRBDiEY8vxfb+6JU32X+p6E42dP3+uP93f0xYLSKaxybxuxD2bN29pok6Cnlu3brVB6V0UjlXbJfI1K07Fm4h8ZBrbsGFj+6w+n8wrOjlHNZhpTPxJ0gKCPHy7VqptmZ5SAgfToGpXMo2JcyaBQ9daRM43BEIgBKafQARj038NV/UMGIcMohKMyXK1nE4zQ+rw4cO93bt3d9agMsKFYIyRTTBmpKKO3aiCMfx1Bj/77LMmFiMaSwmBEAiBEAiBEAiBEAiBEAiBEAiBEAiBEAiBEAiBEBiOAFHU5s2b5zONXb9+vU1FNtzWs7UWwZiBzeIAxBDJNDaZ11d8YcuW9/rX5+12nUwjS9TSRcFYXaHKNCYrlLgLFrJkyTRmGcFYkVp8SYzot49ZZbFzT+iiYKxIaVMEYw+/f9gTF1X85iIYK0JZhkAIhEAITAuBCMam5UpN6HFKP0vYZJTGcsRiH374YVPeHzlypC3Xr18/P2prQk95bIelc6Ju2LChZQZjcBq19s0334z0nQRjRnd89dVXbZpLaeJxJspLB2gklFk5BEIgBEIgBEIgBEIgBEIgBEIgBEIgBEIgBEKggwTKVzuYaUxmma5mGnPuBCLnz59vwjEDyZNpbPJ+GNqtbFCujbgAwZTZSMQYRh2YPnlnN/oRVTYoHAgfFZ/JCLVjx47GqX7ro++9W1tU29q2bVsT3okHdj3TWGtLPzzu3bhxo2VfJEjctWtXExv7HaaEQAiEQAiEwDQQiGBsGq7ShB4jY4hgzHzdlsspRmmdPHmypfdmaK5bt245u5mpbYjmTpw40QzMc+fOtU74KCdYgjEdeJ1C2cpUgrGUEAiBEAiBEAiBEAiBEAiBEAiBEAiBEAiBEAiBEAiB4QgQ3hiMSyxBJCXTmIG+y5llY7hvnNy1+JsNcJZpTDYrmcZk1LFMmRwCrol2W5ngvCeQ6qJgrK4KcRPBGA4q4Sc+ftvJNFaUll7KnqW6H8o0pm1h2eVMY35XBGPujV4TJ+ISwdjS7SlrhEAIhEAITAaBCMYm4zpM1VEQiukcM3yuXLnS+4//+I/WUfb5qIVBbsrE/fv3NwOKodn1oqNC3GV6zlOnTjUHhCkmZXEbtnBY6ATV1JQMVCMb3n333XSAhoWY9UIgBEIgBEIgBEIgBKaKgMEn+hds35QQGIaA4JCMC5bjLAKqmzZtaoHVcX5P9j37BHKfW5lrzC/Dn5J7w8rwzreEwKQT4K92XyDAMUuG1/zgDx4+6D36/lGnhGN8zirhjUHkRCLJNDZ5LbhiLAQrW7dubddJLIcd0eVMY363OBD2+B2bTlD7Taax4dtwtS1JD/CUUeunn3/q3bl9p7UtYtKuFRy0I2IxM/+wH1VtTcKMCMe61iJyviEQAiEwfQQiGJu+azYRR8wAYgwyqv/t3/6tGUQMo1GLgM7x48dbJixO9JRe66wwInfu3Nk7c+ZMY6vzPYpgDEeddw5Oxb4++uij9jqcG4b8EwIhEAIhEAIhEAIhMGMEOK1l2LVMCYFhCAgUXbt2rY2QH2b95a5jQBAhY/piyyWY7YrAhg0bcp8rGGNc5t4wRrjZdQhMMQGBfwJwQgB+17euvdV78vhJpwRjdflkFJJlTXyAfeO+ydaxTJkcAq6Jduu6uE4qUYva1eK36/wNthfj0o79ppNpbLQWoS0R0RKQyTi25r01vUePHrXsg6PtaXbWFsMjGCOa0860LwkcIhibnWucMwmBEAiBWSUQwdisXtkxnhdhmFFE5ic3ImU5owZMP0nERCxWU1GmQzl30RjZKkNS5jUpkgUx7t6523vy9MlI6X0Z6a6T7c9fON/bvWt3yzRWI0HG2Eyy6xAIgRAIgRAIgRAIgRBYUQIc/RWsWtEvzpdNNQGO/HEX37GcAVbjPq7sf/oI6MsLPCWT4viv3UrcGwSrBRRTQiAEpoMAW1Mlkjh8+HB77flumkaik5W4b0wKKfcutTKNyaTjnrZt29a+eGRte1ZNyrF2+TgG4wyVaYxYitjHteuicMxvVtVeZRrzm758+XL7bPv27fMiqMRPFv/lVNsyWOv5819bjJBgSixK4oPlxAwX/8bJ/6t25Tngd1WZxt555932GUFihGOTfw1zhCEQAiHQVQIRjHX1yr/GeesMMvqkndaxWE5hfP/jP/5jm3JRZ0UnJUb4b0lismfPntZ5+frrr9v0n8+/fT60YIyBSmzGODd16Jdnv+y92zdQCfVSQiAEQiAEQiAEQiAEQiAEQiAEQiAEQiAEQiAEQiAERiMgY5PsoYQm/OSWMm11STBWxAhu+J+dP0GzwRvbtr0bwVgBmpBlZRqr+ItrRdzTRcFYXRK/XedPOCaOQvRptpdkGitCwy3nMo1t7t8H35rPYlcxqeH2MHtr+W1Voo05EdkvTWQcwdjsXeucUQiEQAjMCoEIxmblSq7AeTBuGNIlQPrLX/7Su3nz5rK+meF95MiRJoiSslbHOuW3BDBhcGNl1BqR3tmzZ9vIl9+u+ep3rpfrduPGjdZR58w4ePBgG82go1idxFfvIX8JgRAIgRAIgRAIgRAIgRAIgRAIgRAIgRAIgeUTECQ9evRob+3atcvfyRJb8i8SQaSEwLgJ8NmqMo0dOnSoveZ/NbC6a5nGiOTU+/fvtyxNxDfem1Ekv8lxt8Th91/ZoNatW9fbsWNHE4uZmUS7tSRw6Vpx7qo2a4pVjGQaU7Tfmm4x8ZPFWwY+hKIyjUkSIdtgMo3NtSvCubt37zaAMo2J1SXT2OLtKX8NgRAIgRBYHQLpRa8O96n9Vga0kReyi/37v/9H3wBcXmdiw4YNvQMHDrQOSqZSeHVz4HzAilONUI+BefXq1Vdv8JK/6PgQjN29e6+3b9++3ieffNI6QOH+Elj5KARCIARCIARCIARCIARCIARCIARCIARC4I0SIBj76KOPeidOnHij+x3cmemfTIXFd5kSAitBQOCf35ZYghCAcKKrmcaIji5cuNDiBoQRc5nGtkXEuRINcYTvMDjdbC/aKzGL+6XaRcFYYcOiMo35jOjT88rvW2wmgrEitfhyLtPYlsZM3Mn7J0+fdHJqyiLlt1WZxnz27FkyjRWbLEMgBEIgBCaLQARjk3U9JvpoGM9GSt26dasZOj/88Gjk49UhMdLgcD9jlvTdRhbG6H45xuLCwC5msrLJNGbUlpTfwxYjO9Tr16/3Pv/8896xY8faqA+d95QQCIEQCIEQCIEQCIEQCIEQCIEQCIEQCIEQGBcBQfdxZhdz3Pxk5Usb13lkvyEwSIBfVeXvllVLO+c/f/DgQaczjV25crkJI5JpbLC1TMZr90ht1iwke/funT8onxFKdVE4VpnGxE78dr2XLcvv2W87mcbmm8miL6ptLcw0duv9Wy2mSEzbteJ5oBJnErUrBLXa2KZNm9osQF1jkvMNgRAIgRCYTAIRjE3mdZnIo2LcECtdunSpGXnLOUgpj//0pz+1EYWMomS5WpoiRjonysmTJ1ua6C+//HIkwVh9i0xj//mf/9lSghOf6QymhEAIhEAIhEAIhEAIhEAIhEAIhEAIhEAIhEAIhEAIjE6Aj9tUf/ys/OeEJmaKIJjqWpFpzMwkMjbhofJrZ7rYyWoJBLwEY6YNJV4h9rl582YnBWN1ZXAgapIVCg8CutOnTyfTWAEacimzmEQRGPrda2OEiF0UjBWyyjRWDGQaM52x7KspIRACIRACITAJBCIYm4SrMOHHwFjW2dXRvXLlSu+///u/W4r35Rw2Y9H0inv27GlpaRmOKYsTwIhorE3jefBAE4pJse9ajFpkiJMe/ODBgy1TnOtRI2ZG3VfWD4EQCIEQCIEQCIEQCIEQCIEQCIEQCIEQCIEQCIEuExgURhEGVKYxftjBqe66wIhITjXonO9aTMH77du39WMB70c4NiGNQBsl7DHt4r59+5q4RwxIW+5ypjFtFQeZxrRdcROiJ1nGkmlsuMZbQjGxLCzdE8UVtTf3xBJNDbe32VhLW1L9tgYzjWEl21+EY7NxnXMWIRACITDNBCIYm+art4LHzrBj0Bgh9Oc//7l1dpfz9QwgYiWZxpJdbDSCjOq9e/b2fvrxp96nn3462sZ/X7tSol++fLmnMtoZpDqJKSEQAiEQAiEQAiEQAiEQAiEQAiEQAiEQAiEQAiEQAqMTqCnGCEyIA4hvbt261QQTo+9turcwBZtZSgjmiCKSaWwyr+fLMo1ps12cmrKukHhJZRoTPxETO3XqVDKNFaAhl2J/lWnM71+mMdN+dlEwVsgIEr/55pt5BjKNiZVGMFaEsgyBEAiBEFgtAhGMrRb5KfpeHVxCI52Fu3fvLms6SiMwpJ9mAHnNCNJZTBmeAMOa4G7nzp0tS5vrYUSCEVvDFsI/VYays2fPtpEd9kcw5nrkmgxLMuuFQAiEQAiEQAiEQAiEQAiEwOwSeP/9NfN993GcpUwD+rQpIRACIRACITArBPhuSxjF/8rfSiDQxUxj5YPmt7569WobtDyXaWx780dnisrJaPWVaYywZzDTmBgBsR97rWuFYKwyjfntei3TmMH84lolgkocZfGWoW2plWkMx6f99uS3L9bYReHYqzKN4ZRMY4u3p/w1BEIgBEJgvAQiGBsv35nYO2OO8t2oIMbccgpR0j/8wz/0jh8/3owfhmGM6tFI4lUdk48++qgJv/7yl7+MJBirbyT8++yzz/rpwLf3Tp8+3Qx1Do2UEAiBEAiBEAiBEAiBEAiBEAiBEJBxYteuXS1DyjhoCEKaqiolBEIgBEIgBGaNgMC/52gyjfV6Mo3J0jSYaYzoJoKxyWr1sj/t2bOnZYEimBKHMOC8i4KxujILM41pyydPnuzJJEjgk9hWkVp8uTDT2Np+Wzt//nwnBWNFSryVmLZEc94fPHggmcYKUJYhEAIhEAIrTiCCsRVHPj1fyCimetcxMBLob3/7W+/OnTvLOgHZxU6cONHbu3dvEz0xqlNGI6ATQtTF4WDEj+ty48aNdm28ltJ32PLw4ff9Va/3rl271vZB0Pfhhx+2/Q+7j6wXAiEQAiEQAiEQAiEQAiEQAiEwmwQqS8q4zk7/VgApJQRCIARCIARmjQAxlLpt27Y24JcfnI/9/v37TTgl+1ZXSmUaMxhdfEEhjjCI2cDoCMcmoyVoo0RjW7bMZRpzVGJDStczjfntyjSmLWOk1Gw647aX25dN+T/alkpIW/FGQimfPXz4cF40NeWnOdLha1OmfbWU2AGXX3993uJ7YnSysukrRZQ4EtasHAIhEAIh8BoEIhh7DXhd2JQh/OjRo6b6/8///M82Z/tyzptBeOjQodYZTEdwOQRfbIOfTrXOtZE/xHg6LaMIxp48edxf/6fe9evXe+fOnWvGJ0M0WcZecM6rEAiBEAiBEAiBEAiBEAiBEAiBEAiBEAiBEAiBEFgOAb7WEkURBBBIyNrUJcFYcavMopYKH3QyjRWdyVmuWfN+b/fu3fPCKIKVrmcac3UInMRe/HbxOHXqVGO0bt26xFOGbL5iWsRQJYSSFOHChQudFIwVskEhsQx2so6ZoUm78ryIYKxIZRkCIRACITBuAhGMjZvwFO+fIInKX1Yx9d69eyOfDSNQ52///v1tWcbOyDvKBvMEGIsffPBB43nw4MGWuY3oy7Uatri2qgxlf/3rX9vI7h07dmS60GEBZr0QCIEQCIEQCIEQCIEQCIEQCIEQCIEQCIEQCIEQeAUBAglVpjFiE8F/AoGaiqxLwjHnqmLAr63wTfNHyziKU8rqExB3IOQRzzHDiTKX/ejXlmlMVqSuFeevrfrtPnjwoCVUWL9+fRODmrVFTaaxpVuFtqVWpjFcCfHcE7qeacy9Ufvy+/L7IzQWVzX9KT5qSgiEQAiEQAiMk0As8XHSnfJ9M4Sli758+fJIYqTB0zYi5Q9/+EPv2LFj82Kkwb/n9fIIlGjs6NGjrbP9/ffft+s06t5u3rzZsy1D3TXSOdfhSaaxUUlm/RAIgRAIgRAIgRAIgRAIgRAIgRAIgRAIgRAIgRD4LQGZxg4cONCEUZVpzODsLgnGigiBiKkpZRrDIpnGisxkLQlWdu/e1bJolVjF1HldFIwNXhnxMu32+o3rLaYi05gECeIp4jXFanCbvP4tAfGnhZnGLl682OlMYyWe077cE90fZRrz7Ei7+m37ybsQCIEQCIHxEIhgbDxcp3qvDBRVB0AH7tNPP11WdjEQjKBiOO/du7cp4xk4Ka9HoDoeRl/t2LmjORcY1VeuXGkdlR9++GHoL5DqVjU1JWEgg9QohgjGhkaYFUMgBEIgBEIgBEIgBEIgBEIgBEIgBEIgBEIgBELgpQQIJNTt27e3TGNW6nKmsUePHrXYg0xj/NxEEsk09tKms2ofiuGsXftBb+vWt3s//vhju14OxrUi+uuicEy8TPHbffT9o96Tx0+aoAennf0YjTbsd564SsP0yn+0LVUCg+fPMZ3LNIavxAbaV9eKc68sYzJQeu3+KE4nyxiBnVJxwa7xyfmGQAiEQAiMn0AEY+NnPJXfwPClZDeP+P/7f/+vGWvLORHGzKFDh1qHOMbycgi+ehs8N23c1Pt1968tO5hscK7XKIKx2rttz54920YN7dq1q4n76m9ZhkAIhEAIhEAIhEAIhEAIhEAIhEAIhEAIhEAIhEAILJ+ALET79+9vmcbshWiiq5nGiJCuXbv2m0xjmzdvztSUy29eY9nSgHWxgvfff39erNL1TGPEPWJnlmZvEYs5efJkE/gkI9TwzXAu09im/n3wrT7LXhNHJdPYnHiOMFNyB+I5swKlXQ3frrJmCIRACITA8ghEMLY8bhO9FYOVCp1hUamtiYtqhMNSwq0Si92/f791Wm/dujXy+Zbyfc+ePU0sVml5R95RNnglASMKpIc2GoOz4bvvvmuVMTlqca2//vrrlhHONJfaiA4hx0VKCIRACIRACIRACIRACIRACIRACIRACIRACIRACITA8gnwzQv889nL0FTZmvjvVT75rhTnK5sQBjLp8EF7XTEMrFJWn4DrUtcnmcZeXI/6rWrDZm8R+8Jp586dLRZWcbgXW+TVQgLaltiWOCLxnVgXgRS2shB2PdOYBA+eE7KMaVs4iQPilExjC1tT3odACIRACLwugVjer0twArfX4TKygbEqSxiDi1HBcDWn+lKCMZ0zqU9rhMRyTpFQ7OOPz/SIj3xvOnnLoTjcNq6nlMdYf/XVV8NttGAtYjOdvt27d7cpRN/ti8W2btkSwdgCTnkbAiEQAiEQAiEQAiEQAiEQAiEQAiEQAiEQAiEQAsslwE/PB8sH//DhwyYKIJDo4jR/zvn69esthkEows+dTGPLbVnj287AcmKowUxj9+7dazGk8X3r5O9Zm22Zxm7dbG34+PHjjVEyQg1/7fzmiaGIoLAkkLp06VInBWNFDQeCOc+IwUxjlZQjgrEilWUIhEAIhMCbIhDB2JsiOUH70dEi+JLSWopgQiBCsRKNMSxUxhchV1XGmWp9WcWkgH3w4MGyzmz79u2906c/6u3du7eNFEimqmVhHGoj18zUn1jv27evVc4GI1yGLQxQlUjw3LlzrU1s6LcR+1ZihA5LMuuFQAiEQAiEQAiEQAiEQAiEQAiEQAiEQAiEwOsTIM5Y+8Ha3ttvTcYMAHzJAtn8juMqa9a81/clvz/Tg1iJbwgk+PCxxJTv3OsuZhpz3j///HOLXeCQTGPj+nUtf7+ui/iSONJgpjHXzfsuih3RnM809rCfaeyHxy3ehpPB/eJjeFV8Zfn0Z3tLbWsw05gpKsWpKimG110rngnO371QpjG/Mc9fbUuWsWQa61qLyPmGQAiEwPgJRDA2fsYr/g2yihF8yTb1xRdf9Iz2KOPUkrjoyJEjPVnAjHZQiclKVMYAoVy3LeHZckpNk7glWaqWg2+kbYi5GIxbt27tnTx5sp+y9/ve559/MZJgrL7w9u3bvf/6r/9q01FqH4z1dGqKTpYhEAIhEAIhEAIhEAIhEAIhEAIhEAIhEAIhsDIE+HB37drV/HQr842LfwsfIYHE1atXF1/xNf7qnGUy4pOc1cKXSyThXI8dO9b88j7DtsuZxm7cuNGyNBFJVAzDMmVyCLgeyTT2++tRmcbEVsTWzATjHiZG5reewfi/Z7bwE8+XyjT27NnzFu8SoxTn7HIhmHNPvHLlShPSaVviuHilXXW5ZeTcQyAEQuDNEojF/WZ5TsTeGKWU54yICxcu/M6o2rRxU88UhAxYRivBGCOjqpEhxGa2H3XE2AcfrOtnL3sxisK+Y7iMt1nga2Sa63fgwIE2oufBg4fNeeNaGo0wbPnuuwetzRCLaUM6NrLRRTQ2LMGsFwIhEAIhEAIhEAIhEAIhEAIhEAIhEAIhEAKvT0CGMYNxJ0k8JfMJv/K4CkGK4PisF/5c11cWov7cDk0ohe1b/ew63/ezFXUt05hrbqYTcQ0D26sdWKrxTU/GL6IyjYlFuFaVYUuGsaqTcaQrexTFQSzthx9+aL9tMRXium3btrXYDXYpryaAj2cd0Zh7od88sZR29fjx4/b61VvP5l8GM41JCoKH54a2hVPFXhN/nc3rn7MKgRAIgZUkEMHYStJeoe9iRN2/f791sgiGFpYnT580MZjpKhn31emqDhgDl1hI59++Rik7d+7oHT58uAmXiNHsPwbLKASXvy4jWrpjvI2+0BnRSRlF9Pe03za+/fZZm5rSPlw/hno65cu/LtkyBEIgBEIgBEIgBEIgBEIgBEIgBEIgBEIgBEIgBAYJ8OESSXz44abfZRozvR1BTteKWEZlGiOa45PGZ/36DV1DMdHnW3EI4pUSQhG0LHe2mok+2REObjDTmLiaWX7E3Ih7xFiK1Qi77Nyq2taLTGPPkmns7y3A84CwVobPalvVvhJ/7dzPJCccAiEQAm+cQARjbxzp6u2Q4pxRSmnOOFdf1rHU8RqX8b558+YmGDM9IuMuxsrKtQesifR0Qvbv3987dOjQyFnidMRVqX7Pnj3bRiy4ljo09p/ruXLXM98UAiEQAiEQAiEQAiEwmQT0u/SzRh1cM5lnk6NaCQKc+wJqRsePu1QW8fTdxk16tvef+9zKXN+6Nzx58mRsX7hp08YmtMg9YWyIs+MQeC0CfpuVacxr9wP+fQO9Ld0nLLtSnK9MY+IbMo0ZzPzs2Z6+v/vFoPeusJjk8yR8kuVI29UvqjbqtdhTV/tJxcEAfna/9ouTeEtlGvM7zzP51a1b2xKLMmUve1SM8emPT9s9wf3xZfHOV+9tNv6Cg9+VWpnGMNK2cLJMu5qNa52zCIEQCIHVIhDB2GqRH8P3MkjGe1kYAABAAElEQVQZDQzSmzdv9u7cvrPiBpSOXBMYvb+mGXEMPB2HlJUhwDBkLBKM/fGPf2ydM6MORi23bt3u/fnPf277OtzPGFcd9HRmRiWZ9UMgBEIgBEIgBEIgBGaNgECWjMyctSkhMAwBg3oqg/Mw67/OOmfOnOl9/PHHyRL9OhCzbRMouMe516WMj8BK3Bs++eTj3pkzHyc4Pb7LmD2HwGsT4G/lQ5dV5+jRo80P6/3zX5/3upppjMBGfINARLyjsg6Zgi1lcghop2Y8Ef/xWmE7dN1+qDjdnTt3mljMNJXaMHFPDcyfnKs4mUeiPRkI4/7YBPZr3m/ZtdwXulwI5vAQ83NvFLtTM9NTl1tFzj0EQiAEXp9ABGOvz3Bi9sBQMHrD6AXTST78/uGKH5vvf/ToUe/WzVu9H5/+2NTta9eubaljLRkuHGIMZEafpVpCpFqu+IHPwBdip+K5a9euNgKD4WiEgevCgBy2PHz4oC88fNCEZ7KNrVu/rrf5w83zHb9h95P1QiAEQiAEQiAEQiAEQmDWCBjhy+kv80NKCEwagZ07d7a+4KQdV45nuggIdOY+N13X7FVHu3v37twTXgUnn4fABBHg0yW6Ib7h2yWU4uu/99a9zmYaE98Q56iYgvsZNhVfmKDL19lDEd8Re3CNBjONldBvlHjELEFcmGlMu8XJb9oMPSWwSyzs1Vdd28IJO/1vMcWKfcpA2MVMY2j5Tal8ETi4HxLSEtdJ+oAXdikhEAIhEAIhMAqBCMZGoTXh6zI4daKqQ7kah3vlypXmVGScMOhKHLZv377ewYMHm0FsJIW/q+vWrWuVYRND5s1cMRwxtpRp7MCBA21Uz3ICWvfv3+999dVXbeTLB2vn0oC/maPMXkIgBEIgBEIgBEIgBEIgBEIgBEIgBEIgBEIgBEIgBBAgHuHPFfg/cuRI853zrROf8Pl3USAh3mEwM2EEBoQSZjfZsmVLGs0EEdBut2/fPi+EIvD59ttvk2ns7zMC3b3Xn2L28+dtZqBDhw619ktARtyTsjgBjCrTmN+/DG2SJHQ90xjxnOl7sZCRce/evf26ry9MXJcsdos3qfw1BEIgBELgJQQiGHsJlGn9SAeKWEwHqkYxrPS5mLLgZVOzMIQJloyS0qFj5BGLlfq9spDVCCGGYFUdjsG60uc0bd/HuUCMhyXB2IkTJ9ooDNdFZ22UYiQXwZjrtWfPnjZayHXJ6JdRKGbdEAiBEJhsAhwuMkhYrlThGGMHpIRACIRACIRACIRACIRACIRACIRACMwR4HM1CFvGUL5dfn59dVP88ffz/6+W3381rpHz5Z82o4n4gOL8McJHTVl9AtqtOI+YBCGLa+SzyjRG0DJqXGL1z+r1j6B+qw8fPGzTy3pfIlB88EqsZXHOdU/ETRsiGNPG+DGJaLsopEXMc0GtTGPuldrStm3bWtIOvOqeuTjh/DUEQiAEQiAEer0IxmaoFTC8jbRRGQiTVIwoOXv2bO/SpUutQ8ewY7RUx05GrEExGYFSicp0AAWVGdAxcoa/qlgRjP3zP/9z61QTfo1aKsMYkR/hmQC/6+DapYRACIRACMwGAff6L774onfnzspNrXbmzEe9jz76KM/12WhCOYsQCIEQCIEQCIEQCIEQCIEQCIE3RIBAgl+XAOfw4cNtAO/58+ebCKermcYIbQyGJhQholN37drVhHVvCHt28wYIaLcEK2I/XlemMbGhLhftt8Q92jABpFgeVps2bUqsZYjGoT2JF7o/YphMY3PQsHj48GHLNPb999/3JO44duxYY4URXikhEAIhEAIhsBSBqD6WIjRFf2dkMjap672epMJYUV9VpJLevXt3E415bS73hZnIapRKjSBiJL6sMoJiCM2lMSfCw+vrr79unQ+d6VFGXWhLqtS2N27caIYmkV8EY69qyfk8BEIgBKaPgPv8xYsXe9euXZufJvp1z4JTsEZSDj6TKxPqtm1be6dPn37dr8n2IRACIRACIRACIRACIRACIdAI8FWZwUCGjXEWQf9xf8c4jz/7ng4C+tF8ujKNCfoPZhqrLGPV556OM3q9o3SuRBFiHyW+KQFJDUp/vW/I1m+CgHYrhmPwPyGLa+UzQkfxKrXTmcb6bVg79huu7HjaL17JNLZ4C6x7Il6DmcbEHLU1tYulMo05fwOC677otyfGipfPUkIgBEIgBEJgMQIRjC1GZ8r+RggkRbO5qxkK01QEq2/dutWOXWe4qg5xdfoY0URksmZt3769GdKVeYxDSPYr21kvjpu5q4+H7G0HDhzoffLJJ034RRDAYBylGAX06aeftmuxYeOG5oAbZfusGwIhEAIhMPkEOBKIuIzSfZ3y66/P+9MOPG3OGg6dEnfb57lz53pGRqeEQAiEQAiEQAiEQAiEQAiEwJskIPOIvseoPq9Rj4GP7Pr166NulvVDYGQC1Z8mwJE1hv/7woULrY13NdMYoYjYB+ER/7/3RHUGTeOVMhkEXAvZs8Rp3JddJ/fOrmcaq6ujDfONiedhI9blGVYislovy98T0J7qeU8khZlnsmQHXS5sH/fFO3futGeEZ8bRo0dbEon6HXaZT849BEIgBEJgcQIRjC3OZ6r+amSCzqIRRzpMxFaMhHE7St4EJMbxMJmvGM8nT55sojGGoZS9hGI6zvVa51klNMOhAtWDy+pA1vJNnMOk7cO5aQMMQiI7gjFG9HKcWoSIX375ZROfHTlypLdxw8Z5tpN23jmeEAiBEAiB5RHwPOVMUF+nsDu++eabJmKvZ28JuTkuFLaKZwths7/V89iyqvUWvvaZMvj53Cf5NwRCIARCIARCIARCIARCoMsEyh84bgaC+/xtKSGwEgT0fbU3A7vWrv2g9aX50AlvuphpzO/PwHPZy/n+McCoxDY+S1l9Aq6JeA0/k/hUXSexK4kOvHctu1q0YZX/jF8ML223fGjep7ycADaVNKL4aVOVRKOrmcawUGUZk3UNJ/dFRUIJMcK0q5e3qXwaAiEQAiHQ68WCnqFW4IHvwc8QML2jImCrAzUrRdpp02bdvXu3dZZLEOW8vf7ggw+aASRLilEslpWFzFJlUFqXAd4VI8lIqz/84Q9NLLacc64McKamJDjjhJPtDcuUEAiBEAiBEBgkwPEnm+XZs2fbc9Zzp6rnN6fglStXej/1ndxb+89qU1F7Jiue554tJSKzLAG4ZT3DvLZubTf4/XkdAiEQAiEQAiEQAiEQAiEQAiEQArNCQD9Y33f9+nUt05g+M/84cUAyjSXT2CS3c21369Yt834d/qBv73/bu//t/U4LxuqamZ7yt5nGdvRjexuav6vWyfLlBLQtokT3RoNS33vv3X7c6kYyjfWfC0Sa/K+fffZZ7+DBg8k09vImlE9DIARCIAQGCEQwNgBj2l8Knhq1IQsXQ4l4ijCK4akDySBXBXKr1giPaTl3xt/NmzdfebjOV+AZg3379jXhXGUik4GMmh4XVedaxWqwMjar+nwWCvEcDnv27GkMCO+MttAehim4q1L7CvJXNje8FbxSQiAEQiAEQgABNofsYYMZLcsGqSmz792719YhcCdsr+et54pKKKYShaklEKvnjXUqm6jv9HmJzOoZXp/XNguX9ffBpdcpIRACIRACIRACIRACIRACIRACITBJBPRn9YNlGuPX5tflq/U5/74+t754V4rzNcCZYI6/QKwDC/7v8iF0hcWkn+eG/kwl6mAc6vEPyTTmulWmMe234lTvvvtixpzyY036NV6N48OGX9B90f3AffHnn39pGba0tfI/rsaxreZ3eg6olWkMG/dFvMT03B/TrlbzCuW7QyAEQmAyCUQwNpnXZVlH5YF/7Nix1nHUYZR6VCpW4qCa8tHSe4Fc2cdMDeX1rBTGNYEco9B5yoj1ft9oXNMXhjEeVZ1IxqQgtcxbRHaDtYRktf60G1COXxDd+Wgf/+t//a/eF1980aaYxGuUoq3YlgFOhCZjWwX5R9lP1g2BEAiBEJhdAp45hw4das8eZ8k5Uc4amcdUwm7PYc+mwedIOTQ4Nzy//E21z8H1vPc8r8881z/c9GFv7Qdr27r+Xk5ir2v7+txSsb39eO/7pv2Z304q/4RACIRACIRACIRACIRACIRACMwcgeoj88ceOHCg9adlGtPnNhBLPKCLRfyDj1u/HosdO3a0Wv6CLjKZxHM2W4lrVP4Ymca+u/9du3aTeLwreUzieBcuXGgxPP6w7duTaWxY/u6LYnuWhw8fbj4+SQ/ULhftiC/WgN3PP/+8Hyt+1Dty5PD89JS5P3a5deTcQyAEQuD3BCIY+z2Tqf2kRE91AjpKBGI6i0bbGLFARPXtt982IdWlS5faZ7MmGHOuKmPoVUUQ+ejRo82I1FkxdWUtpbLV8SaKshRIrqA0Q4rxWbUMK+8nuVRnrAL42gSHgvbBeBy26ICfO3eusTp58mRbCvZXR2/Y/WS9EAiBEAiB2SXgmSCjpedqFc8d9cd+lXnM344fPz5vo3DqKgRj7BSjpavU37yv17WsdYyWI0Kz9P2e84O1RGGWhOGWiue499a1XT3na2mdesbXs99nysL39Vn7Y/4JgRAIgRAIgRBYlIDnqL6k/ve4C2F59d3H/V3ZfwiEQAiEQAiMk0A9Pw3A8gzVdyYW05eWUUdfeRRf7ziPdSX27XwrS5NnvXgIRgbWx2e9Eldg+O/gr1G1zxrELtOYNuyzhX6e4fc8/WtWG/Ybrkxj7703J657me9p+s/4zZ0BPmx93LQhMT3ti2+RYMrrLrYtvyl1cGCu6U75Pv0O+UGxSwmBEAiBEAgBBCIYm+F24IHvwa+zZEn8ZEpGwjKGOGNBx6mLhaFoHm8cGJOMyjIssVIFky11wPfu3ds6mjritT7j0zaDAeZJZ6mzXFN1Gm2lDRARDms0E5gRGN66dauJDrUpWdosU0IgBEIgBEIAgUH7o4iwNzwr1vafnYrnqeeQ5w8HTj2HPHNlw3z+bE7M/MuzOedOOXg4O8rhU5/ZH1unqu/3fPd8s+Rws53PrfPOOzKKzU057bPB57hnPzvJsTpmdsDcNi9EaL7Pdv7OJqhS69X+6vMsQyAEQiAEQiAEfk/AM9czf/368QvGnj9/1tlg0e/J55MQCIEQCIFpJ1B9W35pmcbee29N79Kli73nvz7vPX0yN1hr2s9xOcdv1hF9f31yPoZkGlsOxfFvY+D+kSNH2nXybeITKh9P1ws/Vg3yx0Pchf+MbyplaQJzmcbe7s968KT58m7evNlTu1zKj1qZxrQxSSX8Dsvn2WU+OfcQCIEQCIE5AhGMzXBLqMCpB78OZAVjvTcVpUCndUYp1SHV8VIZHPa7cDnKPldjXcdrlIG6VDl16lTvzJkzLXNJZS9hqNeoGGzLuMKzGFkqllWX+q5x/91xO16ZXwTldTxkYxu2Qybort6+fbt1XjAgQiOeU+qcx30e2X8IhEAIhMBkExAEVqsQVrEXSmDlueGZypZYrBCHESt7Tqne17OohGC2t44U/gRi9V5GMw5jzhB/LzvI31/12jFv3bq1OU4co+Mtm8fzs47f846obFAwbVv2QJ172VjWrdft4Pr/vMwuWPgMXfi+ts0yBEIgBEIgBGaBgOerILc67qLff+XKlZaBZNzflf2HQAiEQAiEwEoQ0F/k2+ff5Z/9+eefmo+3L71p/WJ93sF+70oc02p/R2Vp0v/mP8CI31o/fmGffLWPtcvfXzEV7bNiEq4df07FmLrKp9owH5Z2W/4ldrP2HD/Rq1sGNuW3+7UvnuWvqxhgDTzt2j0RLQxUokx+U7+5EiHWMu3q1e0qfwmBEAiBrhB4Ecnryhl3+DwZRIwjGaK++OKL3l//+tehBFOFjOEgeMqQ2Ltnb2/3nt3N4UpwJCCrllE7S8YX9f1nn33WjEznXxlHGO3vv7+mn7Vtc2/btm2NCzY1NWgZqJbqUkHx4jzOpWuooyHL2D//8z+3Y5JprTpnw373N9980/uv//qv1kkxWst522+My2EJZr0QCIEQCIFhCHDqeu6yK1RODs+sWpa94TNCr3qeWXKwcThasn9qm9retl43x1H/7630n5MlEPPd1iE8sx6xfQnSrEscplax/mCdsxPeb7YT+8HfFOcz6LD2ue/0HLX03vO0PsuztQhnGQIhEAIhEAIhEAIhEAIhEAIhUAT0FfUf+Z3379/f+qeXL1+e78fqy3axiFHoy+tTKwarDTNgrYusVvOcF2YaI/B/8OBB89Gs5nFNwncPZhrjs0qmseGvivui+Jx7o0xab739Vu/WzVttxpzyIQ6/t9lZk09UWxLXExtOprHZubY5kxAIgRB4EwQiGHsTFKdkH4wCgU5q8nPnzjXDYJRDZ2wRBulgnf7odO/jjz9u+2LMm6JQ1ikGh+9RywCzrFp/G+V7V3td56S+quzatat1ygmnsBGwJiAzWgavysIlQKyjiqOq1Ot6X5+1P47hH4ayIsOYwLTz+vTTT+cD6cN+ZaWKFgD/H//jf7TRbPZd+x92P1kvBEIgBEIgBBYj8KaeLewQjhFZyWrJJvGaE93nCmHYkydPWvW6spgRx7N31MFStk59NvieDaAa0WxK8HpGlvi+nNeexyU+s/S5ddkNZTvY/zA2w0rZE3W+WYZACIRACIRACIRACIRACIRACKweAX1A/Ui+XgIcfVxCAAPGxQHKJ796R7jy31wD2n2zfn0/x3gyja38ZVjyGyvTmBXnrlOvZcmruNKgf2XJnc3YCnxQKn8Vv5DfON+Rqgz6fmbs1N/I6VQCB22ozQzwa6/588rH18W2VXHZyjSGBZ+lKY03btww73N8IxcgOwmBEAiBEJg6AhGMTd0lW/4B6yTKlkXYJRg6ahHAJI766KOPeidPnmxzzeuMMlx1RHXGpDVVfVZVZo/6G4GSjFY6r7NSnPuNGzdaR/zatWvzmUQq0CsL2Zo17/e2bNnShFWCxgzVyjzCgK3MZRhXAHmcfHw/gZvpP06cONGOfzmZxpy7qT2ck33p6KWEQAiEQAiEwKQR4EzzfK2lZzQHEYeJZ2I5J0tExk4pZ4rXHCklJLOd6vPazvmys9S+L7qVt9+ZyxzmewnAan9soevXb/T38bytV8fUbID+em+p/eO1TW1rRfaCAIClUqIyDkOvB7fxmW1rvRKitQ/yTwiEQAiEQAiEQAiEQAiEQAiEwMwQqL6gfq5ZJfQHL1261Pqt5Z+fmZMd4UTEKG7evPn3vvFbbaC3Qd4luhlhV1l1jATEFQ4fPjzvw0imsRewxdRkDeRr4peSaUz2LL/1lKUJNLFYf7WDBw+2lSvpxaAvb+m9zNYa5ff0Ozt79myL5YrriV1qV+VLnK2zztmEQAiEQAgsRSCCsaUIzcjfBTYZlkRBDCMjFEYtjIXdu3f3zpw50zt27Fgz5Bfuo6Z/kj64pqkkKjKNk+++cOFCE4/prDom5WVLn9XnC79j0t4Pjlpa7Nj27t3bsrLpuAv46gwNZh7xmohMp1VHX1UWLgc/ayss4x/GsipdOcGYDgcjcVRjuTotzkdmNefwJo5vGaeUTUIgBEIgBEJgUQJEVerrOoc5Vzwv2VXsnipsK8/FKv5e61jPs5Ztw0Zii/lblaVsHn9nN7AhLBXn4VnOdmCjVfW5z8qB6Jxrvfo+y7IvFr5+1TqDn+d1CIRACIRACIRACIRACIRACITA5BDQv9MHNLh769Ytv8k0Vv3Wpfqdk3M2b+ZIymfvvPXhLWUA13ce7A+/mW/LXpZLoDKN8V1UbIJ/he/FNetaux3kiIPB+pZ+33OZxt5pS+ulHQ/S+v3ryjTmL/xiihhYtasutq0azIoDUa3BsXyI2pb7o99h2lVrKvknBEIgBDpFIIKxDlxuhg9DoLJBXbx4sRkDo546Q4EwiMjoVZmkKggrmMnQYGQIiBKa6aSdOnWq9z//5/9shgjRWAVSGSYM38f9dX7oL4nNKnX2qMc5qeszwM6fP9+Ec9hUMNeS8cpoxRU7nL32ub/LQOZ1dQxcC8bb6xajqmSMw9qxDQavh9m3oLeRCI6RQ8Ixe13tYJh9ZJ0QCIEQCIEQmCYCnsEczJ7JllU4Vzyvq3B0Vh3MWMaOYpOVI9SSmIytplhW9jKvy47zbGULVGFHcfB4dpdd0I7t7Xd67773IsOYz2xbx8p+8Lwm8vba52qtM/gMH7Q7fG+tGwdSXYUsQyAEQiAEQiAEQiAEQiAEQmByCOirmWLMYCP9N2ITJZnG5jKN6R+bdcPA58G+7+Rcwe4eiTjSoUOHWrtFgb9D7IF/pOtF3EymMb/jhw/3tkxjMkIN+qC6zmix8y+xmExjfQli7/at2y3BRZfbFl+j8/c7E98Tj+WvFC/Ei48zJQRCIARCoDsEIhjrwLX28BeMFJy8evVq71I/JfX33z8a6cxbAPKdd5uQSYdTAPFlpQKJREOCka8qxGMMfsekmjvbFE2mzJSJ7MaNm70fn/74uw6Bc6ky+Lo+m+QlwZj6qsLAZ5ARXjFeTf9JOKazpANASCblsIKz4rq8rLzq84Xrbt++vV1LbYIRaLtRuFYWOddb5jnH7NjS4V5IOu9DIARCIARmhYBnpTrniH/hQBkUc41yrgRfhPPlqLLkBCQiY78RjVn6jJOwxN1GiZsSm3NnlOIZTchvKgOvPf89x1X2nWUVTiK17Ir6e9l7tV79vd5nGQIhEAIhEAIhEAIhEAIhMPkERvEBrtTZOKZff50bOLMS3zlrfRnno4/Hv8zPrD/Jf6t0PdNY9a21MXGL+K9X4hc2/He4Jip/Ax+I68QH4rUyifer4c/u9dbEgfjToH++IUz4Z/ihZu0e9nqkXr41TuWz4+N6+623my+ty23L/VDlUyxxprbk9+cZoqaEQAiEQAh0h0AEYx241gKOjMmaFnIuc9eLKZSWQqDzZB7rw/255C0ZowyH1ykMDh0AQUkZLgijWhayxz/0s4zNZRgjICMsc/w6tAKkDGKf1fksJsB6neNbjW2dpw48Q63EfRXArQxjuHltJBQRGQPX+/p7BXuHNepcS4I0owcIvnQ8bt++PR+0HpaDTgsx4tZtW+c7K8Num/VCIARCIARCoMsE2FQcV57/iqX35SD1XvW+RGTWYxcJArCNFM5TYrPaznvVtr/8/Evvl2dzo3I5gDz/2XdEb9Zhd7CtbF/CNfu0HpuiHJCOVfXetuwOYvban7/5vIRog9vZj7+pPq91673vSwmBEAiBEAiBEAiBEAiBEFg5AvoUBvHy601K4Ze8du3a2IPV+ieH+77uvXv3Tsqpv9Hj0M9yjs7Paz5fmXUM0OZn1w/sWtHvvXXr1nyftvzrOKVMDoHBTGParhiRmAl/SNeL364Yn98v34/Bh7LlVZKBrvNZ6vzF0tz6xDj5yjxvJK9I2+o1v6CZqdgFeLg/4pX741KtKn8PgRAIgdkgEMHYbFzHRc/CA14QsAwgr0cpjALpgP/lX/6lCYsEB1+3VADyVftxzIwT4rCqxGGcGIw4KXg5M2ZJMCZAWxm7bt68+So0zVA7eeJE78jRI33R2NY2Wox4rDoHBHjDGnMlMJM1ztSUOhpGFAwGi195IAN/KMGYjGW7d+1uYraBP+dlCIRACIRACITAKwiUCOsVfx76Y89wtpPqdYnMPNOJynyu+Jy9wVmucDSyp2R+tRzFtiL4N2qd7UG8zr5zPgRvHJZeK2xJn1ly+JagzHvisRKWtZXzTwiEQAiEQAiEQAiEQAiEwIoQ0EfgZyVA6FrRh9F/mVXBmD6WfpdBRvy1+n36fA9+fTCfaaxr15z/WtVfVjExoF2/NGVyCFSmMe23rpPrFlHP3MBB9+tKsoCP+1gEY8O1X34p1f1R/Ix/Srwxbas3H4P1W3NPrPht7o/Dta2sFQIhEALTTiCCsWm/gkMcv4e87E9EVhUcHGKz+VUYTsRIlPdGeLypslhwUICRUWKd99+fM3pNyaiDqyNPwHbq1KnW0S1xmREVlYnM0nkzngmgBEanqeiwvqpw5tzqj3542j9Hhm1lGFsnUNsX85UxZ2m6qRoNYF0M1UH2Xru+BGNYmbMcy1GKdmUEgu8wLaVlZRwZZT9ZNwRCIARCIARCYHkE2GscOZbsCJU4TPVcLjG4z9lzJSDznqBMZT+ptV0traPYh+3qve9TOXJ9L5vMfgQirGt7hV1nHUt2h3VV7y39jd3CcUfMXg4pf/Pe3xXb2qa2q/35vI6hrZh/QiAEQiAEQiAEQiAEQiAEhiLAti/7fqgNZmSlufOekZNZ5DSqv0U4pogRXLl6pZOZxqqdJ9PYIg1mgv60adPG3sGDB+f9CMk09mJaTn4ZcZzyr/DFSCgQ4dhwDXjdug/6z725eCe/VSXa6LJwbPD+KI5cMdeKLZafbjjCWSsEQiAEQmDaCEQwNm1XbBnHS/xTgjECqlHL22+/0wxOWaiMvlqJUoHAOUNEqtgXAqq5Dv2cM4PhQhimoydzWmXHsGQ0M/YELKdNMLYYY+csfbZz0ylQajn4GsNPPvmkTTVJaKfqZAkSD65vG39zbYm+lmP84a9tCdYeO3asidTsR/A3JQRCIARCIARCYPwEPNs9h0tctfAbB22pV/2t1mE7qeUgqvXZlOyuEoKVQL/W57R8/PhJ3x77rk0b4e9VFtoe9bkle4F9YiSxrGXE8ApbwmcEb4p9+GywsndKOCYYkhICIRACIRACIRACIRACIRACITBHoPqJu3fvbv5fn/KT93ONdTrTmL5tyzT2fC7TGL+4fmbK5BBYv35DXwA1d10q05jrxk/R9YLBvXv32qB/fhx8+IIiGBuuZdRgRfdH/ic+JbHFtK1e8/ldunSpxfrcE/nr3nvv3dwfh2taWSsEQiAEppZABGNTe+mWPnAGzuPHPzRh0fXr19tSkG/YwsikIN+/f39Pp5LBuZIdp8HA4uDrweMXGFQdF0NPkFFwUnYL52papdOnT8+nlhXIrCwaOhhETlW9V6ehlGhusWMVvL1x40bveb/DcOjw4Sa6M21UBYMHt3Wt8ZNF7p/+6Z9658+f7127dm1ox0EdT2UaE/SVEYTB7fq86voNHkNeh0AIhEAIhEAIjI/AYs/ihX/znsOMfeB5XsVr4q2yJUpUxjlJRFbvy8by3rr+VuvYV6377Nnz/t+fzwvBfJ/q7yqbjtPOtkodl2NjXwwKxep424r9f2RUHRzoYL/WqVr2SX1eDGo/9b72l2UIhEAIhEAIhEAIhEAIhEAITCsB/Rx9HJnG9NH4fZXKNF19vGk9v1GO27mqLdPYzVu9d/qD5bERB5GlaSXjH6Mcd9fWrT65OINB8N7zDXzz7Te9xz90e4rK+r0OZhrzG+eDSaax4X4p2hP/lngZHxZ2pvskxMO1q2Xw/jiYaWznzh39WN+63B+72jBy3iEQAjNPIIKxGb7EDJv7979r2ah0AmWlKmNymNMWQDP945kzZ1pnsrI7DLPtSq0j2Cd4SekuA0UZNL7fa8FGwjksShhmXnLBR8afVMaVrUtGsmkRjA3D1/k7t7t37/bkZyP4Iwh7WcERQ3//13/91xaEtd1gZpCXbbfwM4xlKXMtZKQzJSbjuzp4C9fP+xAIgRAIgRAIgckjwC5Q2YKDhbh8sAzalQtflx1WthibooRfHHHes9F85j1brWp9zq6QUZXdNlheZlcMfubY2SEGPVRh57AZy24s4ZjPnVdt73UFU2rbLEMgBEIgBEIgBEIgBEIgBEJgmgno7+jnGBROIKHPZKC1vpZ+2GB/bprPc5RjN9icYE6ftAYtiX9EMDYKxfGvK6bhumiz5Vf46cefkg2qj57vRHyrYlraMj9OMo0N1y7LR+T+yBeEnZmL3BO7XtwfCcb45XDhO3vnnWQa63q7yPmHQAjMLoHfRoFm9zw7eWYMaKp4gTYPeB2fUYpO5NatW1uw7WXTGI6yr3GtW8G9Wi78Hp1dBk0Zf4xl2SZMwWhElZFE0nBX1VHGTa2gJXaqDjSx2agcFx7TSr53rBgw6AaneFp4DMXPdT506FDLTIaRToYOx7DnbF3t7cqVKz1Z7WT3MKqlppZa+L15HwIhEAIhEAIhMD0Eyl6oI174vj4fXLIhONzZImVPWJYozGuVaKzEY1777KeffmwBDXaYwqap9eY+6PWe9acQGXTw207Z0Lf5rFuFzWc/7Fu2IWez6rVa5+K14633nIbsR5/VNv5W2/lMsd9ax3uf+8yy9uXzlBAIgRAIgRAIgd8SEATmO/AcTXnzBNgiN2/ebDbJm9/7iz2y9fiULFNCIAQml4A+iv4J4ZiMz9euXW0+XD5d/vAuCcecq75kyzTWH3TtfqkaAO25lPvZZLRj7VX1jKnB8Pr64jTarGvY1aINqzgQjil+45iIBUU4tnjLKF8NW3Tbtu1NQKptiW/h2WXhWN0fxUvF+rQpPNwfxfpity/etvLXEAiBEJg2AhGMTdsVG+F4jZCRJYqB4/WohXFZgrHBKX1G3c9qrs/oq86e82HM6FyUMW1ZgUqMVOIxIwl0FlUMCe8uXLjQPq9A5Gqe16jfzeiVVlsnoQzhl+1DZjCB0atXrzbjT2CVITjsOeucYOX7ZLVjQK79YG0EYy+Dnc9CIARCIARCoAMEBu2wwdNlgw2Wel9Lfys7rT5jj1Qgo/5OeFb1l1/6Gct+6Wcs6zuyyq6r75BJlpjdvhbaQoPvB1/blvB9165dzbYpkZilwQjsSq8VzjL2TwUV2J1el4hs4X7bRvknBEIgBEIgBEKg+SlkBk1QczyNgS3GPzNuW4Q/ie1TttB4ziZ7DYEQeF0C7gX6Kvo4W7du6b9+u2WQ0U/iA66+1+t+zzRtr4+p/0goUnEC/vHczybrKopP6Ydrw+I32qtr1mXBWF0hHAZnz8HE8z+2VRFafKld+b33m1ZrY/w44oLaWNeLeyPBmExjnh3l47JMCYEQCIEQmB0CEYzNzrWcPxMGISPRKAsip0uXLvUNnB/m/77UCw9+jh4dR6ONZJqaZuOynGK1ZCwvLDrDDEPnKdhnFBFjiABKJjJK+qNHj/b+4R/+oX3OWFQFKK3z9MnT3pOnT1oQk/FkfddgEorzdm6uqeVixbW3PnHZiRMn2jk6F+c5TMFR+7PNpX67w9H3frjpw9ZJqWswzL6yTgiEQAiEQAiEwOwQWGgDLHw/zJmyMwi0KnNp2R1l+1r6jJO/bLXab9m2/q5UIKCWPv/1eT+D2bM5h3Otx2noO63HtitxWv299s+Gsq6lwt70WvW6jttxsJNu3Ljxm88FJKrYTznhBvdT+6v1sgyBEAiBEAiBWSBQz8kEnsZ3NdlI4y6+g72UEgIhMB0E9E/cf+cyjT1rwlIDbIin9KW69HuucyUQufX3TGOEdDt2JNPYJLVm7VVf2aAucRpxDm1WDEybXYln3STxGDwW/gnnvzDTmLadTGODpF7+mn9KFRvEEke+H4k4CPG872rRhlR+rMo0hk0yjXW1ReS8QyAEZpVABGMzeGU9wImdpE09f/58E42NIl4SjGJ4S/FLLEU8xCCf5cIgrIAeJ6VgHuNQLaOI0f2sH0T8/vu5zGOVgUw2MoYj3qpU/zrXozAfN9sSjOlULRagLQ7btm3rnT59umVUI/wighulWP/ixYvNyD5y5EhjaN+Lffco+8+6IRACIRACIRAC3SPAjigxVZ09W02p5eDrwc8WBjHZaSUAs6y/czSzo9l/itcyrvq7wlE4mIm2RPW/t3PYPbaYW7LFZO5VicWI6ktExtbmxFXY3EZOG8Dg7+xTYjLbO3fvU0IgBEIgBEIgBEIgBEIgBELgdQjov+hbCPrri+h76Pf0veFDDxx+ne+fxG0rm7X+of7gL/3s1dUPm8Tj7doxVZ9be9VfNpCshD0yjlWfvWtcBs9X212YaQy3aU4GMXh+437t9y42iFm9FufqsmCsmPONmZUID36rGuSYAR9FKMsQCIEQmG4CEYxN9/V76dEzYO7du9emBqz0vC9d8RUfesgbXXTs2LEW1NJh7EKpTsdS57p27QdNUMZIwlpnusRjlkRj+Pu8ApGCidbV8aTGt47tV6owcE3FOZi94mXfjYFi3YMHDzbxG9GgTrJzcz7DFMFWo3uI5xiSBIhEaNM6tekw55x1QiAEQmDaCbjPf/XVV825NI5zId4hlEkJgdclUPaK/Qy+Xmy/C51Yvx0QMJcRQxtls6klNlsoIPOejceOU9lG1rW/Ep05jrkAw4vpMUr4ZZ2b/d+BkdA+IwIzUKEcuM6nBGKccOWIY4+rzkO1HeHad999N3/a/u7z2s7+63Ut7d9rf0sJgRAIgRAIgRAIgRAIgRDoNgF9C30DwjG+6/euvNf78emP81nGql/UBUrVR+S7r0xj+lhzmcY2tb5WFzhM+jlqr/rMW7duS6axBRfL75XPga9C/Empvr9Ba+V3WLBZ3v6dAH8JXmJYWPL/qHfu3Emmsb7Pyz1SvNlU517znZmlyu9xoc8tjSoEQiAEQmC6CHRDCTRd1+S1j5YoSbpUhoyO3qjFw51g7Pjx4/PZDkbdxyyvLxCHEcORYbQwSPiUMKwfSHQdSkxGeS+gZ4SH1K0VZFwpTow2nQLCsWGKzoNtDh061IRjdbzDCsasJ4ipc32pn6GMYMx3RzA2DP2sEwIhEAKrQ8Bz6q9//Wvv3XfGYx4aqczR0iWH8+pcyXzrMARKQFXO02qXlvXafup9fVbvB23AcpRp3zWqmS3EDvSZ4nOvBR/Y6QYXKG+9Rbw1JwxrH/T/cWwclaqy8DWBGZuqRrzWekZZ+5ytWuKyWlYgyPl6bRvfkxICIRACIRACIRACIRACIdBdAtUv2L59e8vYpB9z9+7d3wyG6RodfnBxFSz0/yzXrJkbtNM1FpN4vtU/3rz5w36bXdvarb428Uoyjc1dMf4Hg/nFpxTvxXkiGJvjs9S/fCriWdoa/wnfC//OcmKtS33XtP0dAwkiDDrmU8Jn27atbTlt55LjDYEQCIEQeEFgPBHBF/vPqxUkIFilMgbPnj3b+/rrr1tQathD8IBf+/7aJhIzqohoLEbk7+ktFVxb3zfAf+ln6NJR0cFkRFkyKnVa9u3b10RYAvM6nDoz1amxVG1jfaKrMux/fySLf8Kgdf0EFWUMq4wTPl+qCCaqsoIRDhK83bs3fFY0nWkdEcevHTKqK8uY/S7FcKnjy99DIARCIATeHAHPiRMnTrSsom9ir2wRjgPPL/d8gpWFxdQBnhH+PljK8efzhX8bXG/h69rO80Ud5lm3cB95300C1VZquRwK2jy7h13nteI9e85nis/LNmQTlbOx/l6BiLILrav43G+FDVnF78tviG2n1rGztwj+/ebqt1e/Jcv6fdTfyh5j7wkK1TSZtq9q/xyA1vWZ17ZXfOa9z1NCIARCIARCIARCoCsE2GFHjhxtdte4z7lsu3F/T/bfbQL6E+x+dr6ZJvRVzBqhj6Bfoi+jX9KV4nxVg31wwEefR1+tfOxdYTHJ56m9uh/rzx4+fLj1TWW1FxtzraqvPcnnMK5jK/+CmNRgpjF9eIPMxIy06/IljOs4pnW/uGhfWGGpPfHvGPynfXnd1VK+rcFMY2KHO3bsaHFIdktKCIRACITA9BGId3/6rtkrj7ge1jIWfPbZZ/36eb9TN7zx0oygjRvaw51gzENeZzFlNAKDwTOdFteFYSlw6LXOSgUMGe2CfgwsndCq393/rnfn7p3exYsXX0swtnnz5iZQs9SxHbUTIKB58tTJ1rH48ssv+wHL0Vg4N+JF5014duTIkXYMGKWEQAiEQAhMBgHPiD/+8Y9vzJnmOcdJx5HCUfAyZ4HPZN1c+FzyfFDZH8Qvwz4vypnjWWfbhfudDNI5ilkloJ1qc9rfYCBFxq/B916X09G67D+ONYWtxC4ktDSogE2o+D2xBwcFY5yTbMn63rZi/59671j81/6fdwL3P/n7mIH293rT327r1q29/fv3t0EjbFfVb5RzVEDEe78rn3EsV//g3b5YbGN/HeeSEgIhEAIhEAIhEAJdIcAe+vjjM/1BN8fHfsr6TLdv3+n7FOcGIYz9C/MFnSWgL6HW9GJsfn0V/mz9mMF+TVcg6Z8RzemTOX9LfZ/qD3WFw6SeZ/Vr9VmPHz/W0/92jYh79J+97nrx+12YaUzfXx+//AddZ7TY+fut85mWv4ef8umPcwkiFtuuC3/jlzI1pQGOnhV8VBJlvMwH3AUeOccQCIEQmHYC8e5P+xUcOH7GcE17aPn48VwAamCVRV++++57PUKxw/0RGUZmeLgzHFNGI1CdlaW20mlhSD152p+68oe5KSwFCY3iIrRyDaUK5hyybq3PGNNhraCibSpwuPA7ObFcUwG/YY9rcB86Wrt37W4Z0bQLnWPH5biHKTolzsc5GJFFQOB4dORSQiAEQiAEJoMAh+ebFHx4XhGvewZ4nqnDFs8qtofjkbnI+2FKPePqXIhyhim28z0qR9AoHHyHY7Uc9vscU52jbdVRz7G2G+b8ss7KEajrWEvf7FotLOxrQRi2EBuJPaewsdhX3nO2se8UQrKDBw+2KVHaB/1//LZ8XgMNKnjjt+dv9d7r+sz6avueH/vf03dy+rvy809z2W5LDMYJ6vfgWNmClvWbrNe20+79vQImzte2aq1fv0lLbEztwnlfn9uPYlv7G+Q395f8GwIhEAIhEAIhEAKTRYDdUiL7cR8Zm/Dtt9/q223j/qbsv+sEyg7Xttnq+ir8zbdu3ep0pjF9NP0uHLgnsPnll2f9/tzG+X5Q19vOap+/a/LOO+tbPEssxftkGpu7Kvr/fAKeJTKN1Xu/bQPHatrF+v2v9rWctO/HRXuqTGNYYmeWJjGy8udM2nGvxPHwL2GhTbk/Pu8vvfZ5DTxciePId4RACIRACLwZAhGMvRmOE7EXD2jCHHVYQc/gga9Z815v7969LRMUg3GU4OfgfvJ6OAL4VkBuw/oNzZiqYJ4AHgHgoChM8FCAjWrfNWbkC8gb6SQj2cJrzqBlzG7fvn3ZU4sKCgqiC1SePn26BRYd08LvWuqMtc3r16/3Ll++3IKOEYwtRSx/D4EQCIHpJcBB4L7veTVXX0ylt9RZccAqb7/VF1L1AyOjFM+9qsNu51nsWUko49lE/DJsmRPGmK5vbsq+YbfjbFJLqOaYhymOtba1/svESMPsJ+usLoEKMHLMmgKS7af43VRlBw5+zu5iF1ap91euXGm2le0UNprATm3rd+gzyx+f9qfH7Gem8Df25M/f/DwvGDN44ec7P88Lthyjdmmp3dXvqj6vNlvr1HttWh/CefktqQJOln5jfjOcqgIuC4OsRGeq71BTQiAEQiAEQiAEQiAEQiAEVp6APqc+wO7du5vNzobXx9BHqf7Kyh/V6n6j/pSBL/pkul5EI++8cyCCsdW9LPPfXv1RPp2jR4+2/mfFVvQ9Xa+uF34AfXHxJVVs6dSpU63vXv38rjNa7Pz5OhZmGuOX4W/pevH7EqMkSvylf490nxRL5PNJCYEQCIEQmB4CEYxNz7Va8khl8CDIuXr16nxWgiU3GliB4WMaygMHDrT5psvYHlglL98gAXx1wBWd8YVFJ5wxXyMXGF1l1Av06fBIKSwYz+Bvwb+/G2UMM9sePny4ZbEQpFtOcXyq4J8Ol+/TxkYtHAuXLl1qHTYBUhnstLeXnfeo+876IRACIRACk0WAs4mjTipywpFH3w+fYez5r3MZkDzD1GFLPTNruxLQLLW9Y/U8Mn2fZ6fn1bDFuvU9tRxm23q2liN+WHvLsb7YlohnOFGN7UqMU9sPc5zWsX59r+WwpbazzbDnZ9/Wtc2o2w17XJOwXtl/2t1yi7bKPuQE56Cs30o5LKs9Ws9nJTArIZq22+zGfmYxZc37a5ozD/daxz689j2q95a1L9/p7+19fz+Pn8wJ1dikRJgCSwYe1NJr7bAEbD73vgoeqgwa2na11cHfCXbet99s/7XyYru5tiaYU3zsY5T2V8eSZQiEwOwRcM/RDx1FGL4cCu6JRtinhEAIhEAIhMC0EmA/q56Z7733bosx/NjPTnzr1u0mCmBv6wtUn2Naz3OU49bvUfWh6jmvX4LDxo3JNDYKy3GtW33FGjxPsKJ/a8YT8YzqI47r+yd9v36vGGjHxUO8SH+ajazWb3/Sz2U1jq/8VNrX8+dzvhL3QvzE5rosHHMf1AfSxiS2sCyfoPtjhGOr0WLznSEQAiEwOoHfq1RG30e2mBACBETnz5/vXbx4sQmLRj0sHR3G4Z49e1qgZ9Tts/6bJ8AYZXgysgTaBN4Z9hUkZOirjFLBP22AcJCwzHvZxYizlisYqzNi3B3ui8+kc+ZsH7U4Fm2TAWk/RIkMbG0uJQRCIARCYLYIeGaxJYiN63k17BnWM8526rCltqvnoufNMIUjo7a1VIctNd2mZ5xqX8OUcsLVcphtrDO4vtfDFs9aIyHZECXaGXZbgh7PfbbIoLhnqe2tbzvfzZYZ9nit63tG3W6p45m1vxcf15Pzrdq79+yrKtqkv9XS54Ntvtosgacpw7EvwZXfgtfaNjvT79GSM1Tb91vzd5+xPzkG/c1r25RDdeHS8Tx/9rz39ju/bRfaiHWraD+q8xOsKoej9+xS75U6Z8duewMsHJNt7LPWq/1mGQIh0E0C7hUypdT9clwUnjx52pP9MSUEQiAEQiAEpp2APgdb2vPTc3Tt2g/mMsj0+wX6EdWXmPbzHOX4iSL0e/SFFH0kPu5R+sqjfF/WHY1A+R30F48cOdL6hNqp66WfOoqPabRvnp618aj+vaQAYkgnT55MprEhLyFf1+bNHzZfA/8Dn4WYF6ZdL3xIxIj8RH6L3rs/RjDW9ZaR8w+BEJgWAlFrTMuVWuQ4K2BjikKjJqQA9WAetjB0CMXM8S5YxKjWKUxZXQLVybEcDKAtPKrq+GgHJRRjpKoMMnUweLhw+2Hecwxs27a1TVmqnfguBqCO8jCFgejYpDvWRo3GMv1pDMZh6GWdEAiBEJg+AiX2GPXIBXI9M6oO64S2Hedf1eVs59k2igPRs9WzzfOWQGbY0gQzfxfxDHuc9m1dXGw/ynZlQ9SIP+c5bHF+yynsSPZliXyG3YdjtV0JosoWWmp767FVtDuvh93Ofn2XOup2jtX5jbqdYIJr+DrFdxbbOobX2Z/BBfv37292mfbxc/+39Lzf1rQZ7dtS29O/IBZrUw301/G5z7R/Np6/KdVWbeN1Ve9LUFa/A0ufq9VGrf/48ZM+2167pq4r3qrrTAzmteJv3lebuX37dpsuxu9TW6q2gLv1fKbY3mt1kKX9WNey1vO63rcP808IhMDUEfA7V8dd3HNyvxg35ew/BEIgBEJgJQhUP8cgZM82/QL9AD5dMQj9gFH7pitx3OP8juq3LMw0pv+i/xHh2DjpD7fvssXEt7RPfVWfiUfos5bPaLi9zd5a2qp2jI3s4HjoJ+tXG2iYTGOLX/PyS2zcuKHv59jZOD7t3wv1M/4/e/e5JMeRnQ+/CYAEQAD0JAxJeNCTuyvtKqSQQneiu9NN/EMfFPogu3zXcJcECMKRAD3X0DuYt37ZPDM1jRmgezA93TP9ZExOma7Kynwqq/KYJ095L3hPLmrSp9h0LPuRxowf3o/xAy5qz0i7g0AQ2CoIhBW0Ve7UHeppICbwGohrdj/Bb9zE8XK8i/r08ssvt88XcpyUE2bcMnLcbBEgeBFM3btSiAhn7qP9fqccrTcN+8T+RvJ65ZVXmuPv7NmzTQicpEzGBArale7zlOrJQZkUBIJAEAgCQaAQMG4Zr4xdDFmTJMf387jnOseYWeeOe14Zi8vYNu55jZDTkXImPY8hj8znfOeq7zjJcWUUrbaOc55jEMZkRlbOATiNk+o+Tip7OL6fx7mWY/QXUVVFtSu5Z9xzycEMV86reo9zLtmKUdVy0vPcv3lK6s+5UaS7ehaqv9TzYanu1f9sV65+qV32MZTK+l6do/+KvHPt2rWlPmkf+bCyY52v3yGX2a9+kr5h3b3qekrbJ1JZ2/5JziWzakvtqz4oiproCAyVkmPIorbdR9k+fUE0vorOqxzHuM9JQSAIBIEgEASCQBAIAkFg0RAgD9MTDh482GRm8jIZnZxfesOiYUKHMWGfDiTBwgQc+mjS7BEoHZAed7zzeSFE6avuVyKNLd+f0tfp6Ow9Z86cGdCbS5dePjJrowiwOyDYDW0U3QTGzp5w6dKlhSaMFUZsOok0VmhkGQSCQBDYOgjE8r117tWaNf26c+Ih4ZjhU5+IWfPgVX7gHPHpqJMnTzYHCaEwaesgQDAtRWha945zTjbL5PTp020Gik+fTpooIlevXm2ON9Hs6vNHccJNimSODwJBIAhsXwT649p2bCXjCUNlEW3GbaPzGKYZo53L4DlOcqzz5CLjjHOeY4owxniINDbJNSepY9XHOZPW0blkFO1TX7KQ7XGTWaDaNTT0jX8e2YWRsAhj414PEUk9r3Tk+UlTkZrqPNG0yP93S/AYNfrWc+Y3mRG9SFJVnv3DSQPLuDjvgQdMLlkm2NnXT/Cse+l+VuZYKryKSFZ9s5bOk/U3eo11qcq07Gdl1zPhOMeTN+t4245xn30yE4YS/Ud7Obys26+tlohk8JAKmzpPWwuTTz75pDmKHGM/jAvn6od+k/vbo3i1C+VfEAgCQSAIBIEgEASCQBCYQwRKzkW+IQeT2+mH5ONFjzTmdsFEKts2nOgXSbNFQL91TxCg6Ib0S4n+nEhjy1HB6csijbFR0Y2RQxGhTKIqPXe2d3I+r156fvWvmzeHn/q0f9EjjXnejBP6Vj/SmHdl2WDm866mVkEgCASBxUYghLFtcP+/7pwpZup/8MEH62KxG6xFZXj66aeXZt1vA1jShCkgQAg+3s3MQVAsx9kklynCGKVNOb5jTgEppXqSsnJsEAgCQSAIBIGtiAADEgMyI8okyfEMeHVeLccpg6FGnuQc5Rappwg/41zLMYyNyEHOmyQ5nvOBcWnS5BzXnZSMY+YjI5ZrT3KuY/sG1HHPdU6RlCZtI+I+uakSuUp27TtdvwhRri1V3Xd1BKddnR5Qn5lUr35yHoPeqMMD+YkcSIcoglT/vB3d7w92ZRXpSr+T3R/G0yIf2ld9s/pnHVt9zrakL5bRsX+OshDw/N5Pznc95+iL+lX/c+qwKPKadRku2lNZeYWVfZLjyMNwUb7rKMfvMClc7IMbjAr/2q7rtQLzLwgEgSAQBIJAEAgCQSAIbAEEyLvIJCb/knHpDmRtcnjJ8FugGRtaRfqASGMw6FSJtuRfyRc1NhTmdRdWOjIS37Fjx5p+ap/7Rgce1SHXfaEtfmJFDDTJ/9vOvnD61KnmI4RVYbjFmzi16tP7K9IYrLwjBVlgp1n0xFaCjKh/wYYdx/tx1O606Dil/UEgCASBeUEghLF5uRPrqIdBl2D7l7/+ZfDuu1cG77///kTCSCl6wiUjjFFmCDVJQWAtBDi6OCt90oeixflWgt9a5/T367MUMo5ZSojIdsc74hinW1IQCAJBIAgEgUVAYBGMbuRTzgPj/iTJ8QxrDLiTJA4KxCFyyaQJecf5k9a1SEtFaLrbdfvHWWc0U4brytbXSnUuTMlRlbRXvlufKtKStkp1POOmzGBnpjU5r5/KEWTZT0WOsn818pN9yGKjeoV2ioomMtdoqnJqOfp7YQQLx0jaUW3TDvurTY7Tj2S4wUmEMet1fl2jtusaztEPlSHrz3V/HEv21bY6Hh6uC78ihVU91K/q6Df7Ha/ulsqTbdd67a99tvv77FdOnVftyDIIBIEgEASCQBAIAkEgCEwLgZJfK9IYmZkORtYVsakvP0+rDvNWLn1Aph+QzzvVYUlOX23izbzVfxHqU7qTiVfWWSjtCgAAQABJREFU9dmbt24OPv7o4yVdb5GJY6Xv6sc1wWpvp+uyESTS2N2fkNLhK9JYF7ttyT/r86eLTBzTt4qMWJHG4GWSHXtRiGN37185IggEgSCwmQiEMLaZaG/wtShmZtR/+smnHXP9ysQRxih0FVkMWYzCxxmRFATWQkD/oFyZTfbqq682xerNN99swt9a56y2n7D87rvvtk/+UNgQx5KCQBAIAkEgCASB7YEAeYERiIFokuR4RqP1nFfG+kmu59hnnnmmkYgmvSajMnnGdcdNRToigzOUMZ7JykFkWis5Tx5to2hdnDPqTj5bK/ltZ/cJycHSIWYK304cGy1DHYuoNFp2GUbtHz2vXa/rA47pJ/XU3tXaysECF1nfGU3OhYHj5Er9/c7Vfxgf1bt+c551kW3VyfnqaL+l86T+/bAOb/cZ2cx2tZMOVnoYh4P9cmFiWdurLev4amu1CaGsIpQV8ayOQVCrevtNO/1W+wqPLINAEAgCQSAIBIEgEASCwDQRIGeTTdmGyaJkbzJzZXL3oiW6gc9zwoCsb5lIY/PTC9wTCYnv6NFhpLEd9+1oOl0ijQ3vk+eWzqvvmuT/3fffDU6dPNUwo3cWhsOj838UAe/CIiX6zTvyypUrC00YK4zYXSrghH5kO5HGCp0sg0AQCALzg8CytX1+6pSajIkAZwvmv9DHnEX9iAPjFMEhgahz4sSJgShjnA9JQeBOCBDqGAbMMHnuuefarByfp0Rc1B8JfOMkxzqPUeHkyZMtWlk5xsY5P8cEgSAQBIJAEAgC84tAyQvzW8N7rxkyUZGKximtyEvknSeffLJ91pA8pAzZ+lqJfCU7rj9D9eLFi400NKlTxvFVH0vGTQZNMp40/N1ySFKz3U/qov1r1dnxfh89zzZnivOs93/fuRMRbOcSCap/vVp3vL7VJ6IVOUsbGLLJljCy3U+Oq2OqHO1QXm0XEYyRXP372bGV1N81KsJb7b/b0rWkWjYy2AO7u8+CDqOO2V4t6zN9wphjijDmnhUGyq2yXcf+0d9ty/RA5da5jp+XVFiPtmde6rcZ9YCBfjmP92cz2p9rBIEgEASCQBAIAvOLABmNPFmRxsjMJlHYx09BTibHyIuSYEA3IMPRObTdEib0E3J30mwR0G/dk4cffqi7LzuGkca6+yUCtvvmHtIDFzlpv1yRxvbsHkYa87UZEbSim6zdO2DjOV+ONHZfexfqW3y2fTvO2qVsz1+8D9my2Fv6kcbYOLwfLZOCQBAIAkFg9gistKTPvj6pwQQIUEQMsoQ4A+6kyWB89OjRwZkzZxoBaNLzc/ziIsAoIEqDvvfOO++0T/z4zA/hb5ykvyI6EqQRx6wjLXKAJQWBIBAEgkAQCAJBYN4RYBBEupnEEeJYs05/8YtfNMI842EZpy3vlJzLiN0/7vXXXx/87//+b9t/p3NHf6trFjHKTGsRAspQ51qOIa+R7UYN57ZrskC/7DpPPcsg2P9dmaKiycoYLdf5lfvnWa/9ymVsvXlz6IDCwepoUoP7dgyJZJwyHAF94pTzi3y0mpG7jlW/fu63x/5KdR9G61+/r7VcrQ4//PjD4MfrQz2u/d5ri1nv/XbV+ZbaWW2xbV22v46DA2JZEcNs67OMsuRuE0D8Nk/yN5xLr1UvbVm0pN/pW/oZDNy3pCAQBIJAEAgCQSAIzBsC5E76g8kw5FAyJhtxyflkmkVL2i7SGHmWHGv7yJGnuy+8PL5oUMxle0tv0lf5xCz1Y/crkcaWb1nZAEQa+/6H7wcnT5xszzpdchH1s2Vk7r5Gd6tIY96B3pFXEmmsAQeP8h8aM+j+Io0JaJJ+dfe+lSOCQBAIAtNGINbHaSM8hfINpgZYoTxFFmhhYjvHybjJgMz4jPFuQPYpHgSgpCAwLgKcS2aXHDp0qClYJexRKMZJ+jDCI8KZ/nvp0qUmGHJYEhAjJI6DYo4JAkEgCASBIBAEZoUAWYVxedJE1iE/ifB7r4lR24xojohJEjkMGUV2LuIQg3npA36X/VbG4n759iOMrSb3VdmicBXxp851PfX95JNPlq5dv9U1HWN9NNF97EcWGxLGbj/GOXQcJKnRe+P8Ktt6lddfjl6ztuv4/vnqon2jbaxz+stqG2Kbv0Zx65ZVbledLg3bZ9/gp6+c1u91fvvNoSNJX6Tf9bN9o4QxmDDyHzhwoGHheMZsmM1Lcm9NiLJUL3VctOQ+61fuOweDDAvZPaxc9zt606L1kLQ3CASBILB1ESCHkNOWxi5yUXGK+uvVxP6+SdfHKGPvnr2dPDac0FCHT2tpHNf+7STbuI/kkoo0Roapz7XzWZDnSp6dFq7zVi59oSKNuefaTya/v4soXBM55q3Oi1af0pOGetCu1mfpt3RU8rd193GREwzkijS2u4uKjVzHbpBIY3fuGd7x/Gb6l+d/Rzexzbvw+o3rg2++/qat37mE7fsrPGDBVlTPG7zou96PRUhckhG2LxRpWRAIAkFgLhEIYWwub8udK0V4ZUTmcHnjjTfa7J1JPkdJUSHcPfHEE20W0OOPP94EmTtfNb8GgWUECG4EOorC6dOn2ywcUcIQxyZJ3377XUd6vNT63/4D+xuBkbEhguEkKObYIBAEgkAQCAJBIAiMjwAZrmQ5egESGxKRXKmcO4zl1vupDOmW/VTHWfpt9HdGZxMF3n///fZbHa+MWres9dXK7pO2+r/XOtkUIW/vg3trV1te/3FIfqNDKaOM4LZr34oTehvVXsbNItAxcpJ7v/j8i96Rq6+KIOYarln1V2a/nautO8bxriVbXy05t8qzrOSaznO/kdQYq3fu6D6Ls+/Bdv+LhMT4Py8Jpm+99dbgo48+avVeRJ2g7qf7Vs8m3V1mSJf7RDLPcFIQCAJBIAgEga2AAAc6OW1exi72x5JPp42fcVxEXw7x7ZbgqF38DBLZ8sKFC+1rEvDty7nbre1rtUe7//znPzcdgDxr+8iRI0sYrXVe9m8OAqUL7+lIo76gos96L9Gf+NiQ/pIGTfelg167dq3plSdOHG/POl1kEfW0SfqE96IxD043bgwnAr377rsLTRgr/IwJFXyCzsuGQTaQ4xcslLIMAkEgCGw+ArEubj7m93xFwuuXnfAqxDGHi1nYkyQsd0qcyGLIYvPkJJikHTl2dggQduX6NKW+eP78+aWw231n1Z1q+WP3GZ6PP/6oI4zd34hnX578svVHikdSEAgCQSAIBIEgEASCwHQQIMcxxkkcPEVAmc7VhqVylNBjVotMtlHXPXjw4OD48eMryG/KrusW8arqUsu7kbEcx3GANOZYbUBqGkcPc23XVYbs/CJ43andjnGsc11vrTquVQZDrHPqvNqua48rr69V/jT2a6fZxh988EFHjHqwRWO4cb3DoGF4++dRqw4MzXRcWb+2XUvrpbtYznNyj/QRn2113+nqtvUh/Q/JTxvrea1lkf+0WYaj8/vP+Ty3O3ULAkEgCASBxUDAuOVrBcateUnGXtGwpp2QUeZR9tqIdpM3tK8ijSlTpDHYIgWQn63Li5LI3zAgx+nv2g6jkuMsk2aLQPVb7yT6sPtFfqbfeVZLb5ttLWd7dRjI/D70C30Yyc4kLZPNbNO1km5HoPTTijRGR6voWvoaPBc1eR/WZDzvQs+bd6ZnErnaWGJdTgoCQSAIBIHNQyCEsc3DesOuZED9UxfNSVhYQtukyazk450j5cyZM43pPun5OT4IFAKMPWbI+bSpJQWiZgjUMXdaEgi//PLLpox9+OGHA/ngoYPNCXKn8/JbEAgCQSAIBIEgEASCQBAYFwEGWo6ActgwUpJD+8u1yqpjinzlPAQext9+VLa1znd8ZWVVXuv42l/HOde1bU+S6Ik+HVpOOts1W57sjoxEL5zHZELTsaPHBgceOtCcN/QLzht6w2rJ/X3sscdaLhJVW+7uPufYTUxx37eCQ8O9RhZ78803G2mOwdxEL84rzuy6n9or79+3fyBKs36oP1YEMscqp6KSxdi+Wq/JviAQBIJAEAgCQWAjESh5ux9p7OLFi02GI4dOKstuZN1mVRYZvh9pzPahQ4e7L74Mo7HNql657hCBkpHpiRVp7MKFd5q/LZHGlnsJXYRuIVo4stOzzx7tfIudrtbpIAg/IY0tYzW65r1IJ9PXPP90VJHGfDkqabA0UYrNgg574sSJrm8db/p7PZ/BKQgEgSAQBDYHgRDGNgfnDb0KgVUoWLOvCWyTJkKwEJ9Hjx5tjO1Jz8/xQaAQ4HyhHIjmoD8R7PTJcWdJcIo4ltIhkgCBmeD82KOPZSZBgZxlEAgCQSAIBIEgEASCwD0hwIi9kYbsilg2rsx7T5Vf58kcc+Xo4KCzzcDPUG1WOILRvEY3oA+YRGJCCpIUHYMOizimLXSIWlpniNcexnjEMNnxe/buaW2ks2ir3CePVb9wPoN05XVCfs+naYsJOJwxnAjaRM+iK6mr/uYY97KW330//FQqI3u18ezZs+1zlkiB7nV9xrLaXxhot3JjjL/nW5cCgkAQCAJBIAgsPALkCTJYRRqzXbInWaYmMSwScYzcDQO6A/lL28lfe/YMIzzblzRbBPRT90GkMTqI+/Xd9z8MPusmq7h/lWdby9lene4h01PoZvqxr8U8+eSTbcIOHQOOctJKBOha9FJLuO3aNYw0Rq8zmWue7QkrW7LxW/AwLsjekfqWvrRv375OD36oWybS2MajnhKDQBAIAmsjEMLY2tjM7S8M5T7/99677y3NEp+ksiUEm/FDEE4KAutFgCJA0eWIeOmll5pwJ/Idp84kCckMCZJRgWMD+awcN5OUk2ODQBAIAkEgCASBIBAEgkAQGDRZWqQuBmoJwQgBiWHWPjohw/U8JnWjX5jkxHhseezYsWZQ56ygO1RmYLZOL7HOIcnYzGFZhChLhmfZZBfEMhgwSNOHZdcsTGbl7HA/5L6O9cwzzzQMtFH76tOonAvlvPHbl9rdObg4ud5///3Bf/3XfzWyGdLdkSNHBsqh/3OGwRYG8EAmm1V757HvpU5BIAgEgSAQBILAvSFA7iJnPfbY44PnnntuQB5NpLHVIo0daoSbe0M7Z28UAuRh/ZbMTD7WZ3+8/uPgm6+H8vVGXWcrl0P3oIt89NFHTS853kWC8rzXRKToFGvfXThVpLHr14eRxt57772G5dpnLc4v9Fk+bxOn6P90f/2ryIiLg0RaGgSCQBCYHQIhjM0O+4mvbEZDsflFYvro44+acXzcghjNGYUZipFyCHOM4klBYL0IUARkAi8hzmdi3n777Rb9jnCnz46T9GufmSEE+lSqchgUQmgcB70cEwSCQBAIAkEgCASBIBAEViJARidbb8XEoE4PQO7qJ6Q3OgaDMsJUzcxGkpIRxSyR4vxm6RxLv3H+1LF0Y7qwfbJ1eMmcRepQBK5awrQIXf16beS68iVL+hCCV6UiiBVxjMNGe5Dk6E/f/jQ726ePtNd+OpZtmf5Pb7P0CU9L5Wt/nzQHC+0vDLQ7KQhsBwS8C7w/5KSNRwC+3ifev9NOJht6R+b9NG2kU34QmBwBzyU560D32WxRiMg05BVyDHmFHON9IS9KIo/CgBwLm1u3hhFyH3xwb4fRcCLHomAxr+2sfktGNr7op/Jnn33W+m4ijQ2Woq0JFCCSNV2Br1H/plPQo+CYsfn2Xu49WDqmd5/3QOl0lpshO91eq/nZ490o013hAR+yHn3V8wi/9Kv5uV+pSRAIAtsTgRDGttB9NVgSyAychFUGYMrWuInB3cyeV155pX3egyHYYJsUBO4VAQoBhcrs/6effro5JPRRjopxEqWLoqFvmxFvNsHhw4dDGBsHvBwTBIJAEAgCQSAIBIEgEAQWAAG6a+mw9A/GYzpuEaksT5w40QzujO79zJEh0zs4K4tcxtHBIK1suSJwcX4w6stFIqt1x8/CYK2urque6sKIrs0+B8PAjkAm08lEFStinbZ+8sknbWIP4pjztckkMhHI6F10OOVU++GqfOQP100KAtsBAc8/O4VPKiVtPALezya3Wk47iXAvz+JdPO22pfwgsF0QID+QV8gbJgeT2y5dutRkkkUl32g33w757b77djS5lNxGBkuaDwSMK+RksrEJFS3SWCdn16ST+ajlbGtBpypyj3W6xqlTp1oUY9hlbF77/tDDhpHGdjQMvSP5wURtSxo0/VWkMV8i8r70FSLRxuCUfpUeEgSCQBCYLgIhjE0X3w0tvQy9jL0GTgSySRJjrwGWksYQzNCdFAQ2AgF9SWYE0Md8lpIipc+Ok8ysKEKkcLzKKScGQToC4Tgo5pggEASCQBAIAkEgCASBILC9EaAbyHdKdAtksSJQ0TNk2/QT2WQVx3ByOF627rgfuv17Ot2ZYZpOgvxQUbhs1z7Lqk8t6S39fKd6Tvqbcjlf1yJwMapzQL7wwguNSMFmgBxjQg6jO7LYXzs9zacrHXdg/4HBo4892ghmH3744dInK9kKijhmycFbbYYFva/qod3R1Sa9kzl+Vgh4zj37bGpJWxsB5Ar3MykIBIH5RYB8QGZAQi/5ga0Yod27mMxVMtj8tmJja1bkGjIobGyTqUxUgJGcNFsEqt+aGO++lA6BbI4k5Z6RuRc5wUASzMIzDTNYSY888kjTG+yTk1YiQHeiYw71uVvtmfc+oJ9aLnoUXM9YkRE9e3AyiUm/oo9H91zZn7IVBIJAENhIBMIY2kg0p1yWmdDtU5Qd43w9wgMjL2HXLGIDbFIQ2GgEGAFOnz7dhFxOBxHDJkn69YULF5qALOTs8e4zl2VUmKScHBsEgkAQCAJBIAgEgSAQBILAYiLAOUGHKIM8clSRqawzQiOPcXCUUdqSLlKOSwZ7ThD7/KZMjj1lMlybGW6SCwM2o38/u7Zj5M10lKibayN5Pfvssy1yGEP7iy++2ByzJvVwdjXiWBfdQvuLRIdUdv78+eYUUw7bgXLYDipimXXGerkfgQwuSUEgCASBIBAEgkAQWA2Bksf4JCrS2OXLlwcff/xxk88WkXyDcFORxuBj+6mnDnY5kcZW60Oz2Ff6hKi9iTS2+h3Qb+lJJqicPXu2+YMSaWx1rEb30hPpU4PBfQ1DuqQJPvxpScNIY3TxRBpLbwgCQSAIbB4CsextHtbrvhLhqxSJK1eutBCl33//w9jlUTwYcffv29+M2hQ0QkhSENhoBMw+55wg0FEUhNPlZOGYGSc5jmBsVoVPpyqHEyZOiHHQyzFBIAgEgSAQBIJAEAgCQSAIQKAIW4hPq6UikNFVkMMqV/Qxk7VqlrcoGPSUIpPRzZGmnFsRITiS6EKWrlm5SGZ08n7mhKq8Wv3Ws6/KUydktlEdikMHgQxpTISlTz/9pHPWfjIQ4Znj1n76GyIZfLRHOYcOHew+y/NMI4+xJVQu8pjraW9N9HFd+Fd71SspCASBIBAE1oeA96mxxXIayVg2rbKnUd+UufUQIAeQDSrSGHmBrEEmqYivJWNtvdatr8ZkSTInDGBjm9x04MD+JXlqfSXnrI1CoPotWVjfpRfot/1IY+6bvruoSfslUY1hIyXSWIPhrv/0L/7Zob52q+lSxmM6qKW8yIneKgtG4T05fD8eaDr4NGWiRcY8bQ8CQSAIhDC2BfqAwdHMXzNvfDd9SML5fuyaEz4It0eePtKMuwS3oTAydhE5MAiMhYB+Zba9WehmjVEWzAQwm32SxEFBARNR75lnnllSNiYpI8cGgSAQBIJAEAgCQSAIBIEgEARWQ4DRme5iyXEpAjcdRJTjMlAz1DNQ02ms135LziGGfnoOhx+HifKKKFUEMqSryvbJ9PMiWDleOfK0k2u5PtuAOh08eHBw6tS3baIO54TIYzKnj202CO23RDCjm9mWlEPvE3VMFn3h9ghk+7rj9ra2TrttKT8IBIEgsF0RQFQwVpVjfqPbKTIMu11SEJg2AvoxGUgEU1+nIHtd6SbGL3KkMfJkRRrbubMijQ1lq2nfj5Q/HgJkdLrC4cOHW//lmzORhH5ARk4aNL2IftSPNHby5Mn2rNN5NkPP2ar3wXtRsAQY0Tf1NZGfE2lseEdhIqAETLwvBao4evRo00VhlxQEgkAQCAIbh0AIYxuH5dRKMoOB8oBR/cEHHzQj7iQXY8xF4EG8MRs4n6OcBL0cOwkCnCTyE088MaAYEOj03fUQxjgl3nnnnebM0H8JzlEwJrkbOTYIBIEgEASCQBAIAkEgCASB1RCgVyBQyQzzayUOIYbqikBWSxExkKqKUMVhxIh98+atbnmzkaSKKMbZX+t0cet0dNct4liR11zr5o3hbP1hecOIE2vVb5L9jOqy66rTaNI2bUIYM3mH04dOJgLZpUuXmj2C88IxiAucvvQ+xLP6BKbtikDGISwKGSeIa8q7dsF8SNSr+kTHG70T2Q4CQSAILCNgvJCnlZClvc+TgsC0ETDek3fIIGQC/Y78JCPfk0PIPvKiJPKUtsOATHqjkwHJR0j5ZWNfFCzmtZ2lM5hwYWKJfuqemWSBJOUdumj9dvReFaG5Io3BQ8AKfRlm9B3rSbcjoH+VXgg370X9ik+NXmh9kZP2yxVpDF7GEHomrLw3k4JAEAgCQWBjEAhhbGNwnGopZiyYbYN4QwidNDFIHz9+vJs9fGpVw/Ck5eX4IHA3BDhCEBQ5Gs6fP3+3w2/7nSB4pZtlxkHD4WDmWRTl22DKjiAQBIJAEAgCQSAIBIEgEASmiADnBicHYzSjNH1cRoSis9B5OPkQx8qob38dZ8mJYgKNSOHW6TXKqzIZvZGqOFaU8fU3XzfHk3Xlur5zpp1co8hdliKGnThxYvDSSy81Epk2cI6xS1QEsiLQcRBpXzl7OT6qjCeffLJFZUAs4zQqEpnf2Sq0LykIBIEgEASCQBBYDATIVmQq8kAijQ3vOaIIWYrcSD60TX6SESSSZo9AEccOHTrcZFefc0+ksZX3Rb+FCX/QuXPnGrGOLsG3E9LYSqxGt7wX6Ub6GX0KqTaRxpZRohdXpDF76eAmLPFBwizvyWWsshYEgkAQWC8C07c6rrdmOW9pRg1jrPDgmNSMz+MmA2UJGxWuk+CRFASmjQAHAYcA4Q3j33Y5Tsa5NgXZ7HWC4Msvv9yW+ZTqOMjlmCAQBIJAEAgCQSAIBIEgEAQ2CgH6tHw3whZdB7lLZuSvaBkikcn20+tFJOBMqfzA/Q8MHn6kI1F1RKoDXTQJybn0IcdyuNCl5CKZlZ7v2DKQq+O9pirftRC7RhNDvbb0I5CZ2MZW4fM8CGN0OMQyxDiOjopAduzYsaYbcnyK0FBRyFynomg4vupQbdQu60lBIAgEgSAQBILA9kDAuE6uqkhj5A5ykgnzsnWJrLQoSVvJfdpPFiIHwqlkpLvJoYuC0yzb6X64N0888Xjn6xhOHCHbJ9LY8l0h/8sVaUw/Ln9ORRqLXL+MV38NLt6FiHXeBxVpzEQdJLxJfML9crfLuvbLol8bI2BkDNmx474Os0Qa2y73Oe0IAkFgtgiEMDZb/O94dQMfIYvh9Te/+U37DATj8biJwRVBjJG2hc3tDNH2JQWBaSNAgTJbnENAZDvEL59TnfTTlPp/fZrS98kpGUlBIAgEgSAQBIJAEAgCQSAIBIF5QoD+w8jPoWemMz2cY6SM20UiY+BGvKr9HCn0fhkZqx+tTOQCTgJlch6YiCNbl+n2tW6pDhtBHFsLV+UPnT5DXY+dgY72wgsvDH71q181XY/TjM6nLRyf2qm92vWHP/yhrWtzfZqzomccOnRoIMNMrqhrjuMwSQoCQSAIBIEgEAS2FwJkFvKLSGMnT55sctS7777b/CBkBXkRUyKNzfddL+KYifJk9CvdF1L4L8i9k/jt5ruV91Y7eg2SE73g7bffbthUpLGaIHJvV9i+Z+tfFWmM3qiP8amZlJM0aLoloiZMYCVYhcwPaVtOCgJBIAgEgfUhEMLY+nDblLMoRoyrIosJ42r27iSJ0sWg/FRH2jGD98D+A82IPEkZOTYIrAcBzgTGff2uCGOcBpMSxjwDCGOUC4LfkSNHmuA3TUfIetqbc4JAEAgCQSAIBIEgEASCQBBYXAToJ/JaE7RqMhgCFeM/h1KRyBi9ZZNs/Hb9x+vNyUIPEmFMol/RhTinEKjkIlMV+cq1ZQ4rupdjql6WZURfryFdHWTlPvTQ7RHIOIaqHer92WefNRuGz6lcuHChGfYZ9+2Hh3ogjGnT8ePHW7aNiCbTJTmRZc4S197I9kyjt2oTO8w0I7sjJsIhKQgEgSAQBILAVkbAmEluQRI3zrP7koPIEuQkJByJzLAoSVvJcTK5h10cTiKNwcq+pNki4H7IZFV+t5J/yWbkfPfMfVykfjt6Rzy7MvKjvgwXk070YX259JLR87I9jB69HGls0PQ9fYxPzbL616JipS/Jni/jhX6mb+lTNYHK85kUBIJAEAgCkyMQwtjkmG3aGQQqxlRsfMLApImi5dMPx7tvhUcYmxS9HL8RCOiDPodKQfCZkkmTfu8TJ4Q/DoMTJ453M872tllnk5aV44NAEAgCQSAIBIEgEASCQBAIArNAgOGaIZujxLolXYfBGyHKRDGZM+Ctt94afPf9d02Peuqpp4bOp85BcH9HRKIXIZKxFRSJ6v5d9w923T90tCKPKR8ZTZRxZXPEyn7jgOBsnIbDUfvof8p2HfqbGd/PPffc4Be/+EVrGyIZ+4b6I7VxfMjafvbs2cEbb7zRtquudEllaAvHHLuGCGQIWTLHABy0eR6SupgwtW/f/qlV5+bNYdSVRXZETg3cFBwEgkAQCAKbjoAx3HhufBdpDDH9vffeW/hIYyYSkPvIVcb8ItWTt5Jmj4B+696Y+GApOp77RL5FZImcNiR70nfoNxVp7Hg3SYRcHwLknfuw/rV/PyLUfY1Aq4/5ClUijQ1xo0MjF1+9erXpvSZW0RuNI/pW3pN37l/5NQgEgSCwGgIhjK2GypzsI2DWZ/wYUSdNRdbxmQgGYoJFUhDYTAQo+QS2L778ojkMGAAoCvI4yXGEYYrFmTNnOufCX7rZO4MQxsYBL8cEgSAQBIJAEAgCQSAIBIEgMDcIlGOJXk5PWi3Re1oUrk8/a3oUshWnk/zNN98sfeqRs4AjqpxRlnR+M6xdx/E+8ciJxcHIMVOfekTmcn31YEyXndPP6zGyO0e5MmLXaKLbsXFwgFYEsnJ8vPPOOwORyLTdvls3bw1u3rrZHMcIWPW5EQQ67UFG0yaksYpYMNqWaoN2bVaCKWeFPK0EO450/SEpCASBIBAEgsBWR8A4zcFPjrm/I8Ab1xHJK/Iq0pRUMs9Wb++49SczyfAhQ1mSr9jWS8YZt6wct/EIuB9yRRrTTxFYJGQWqS+rtx0L9g8mckUa81zzV+rDnvfC0DJpJQIwKZ1NP4IbLOkB3gfyor0T+wh5xmSTpARcMRlp7949bSIR/dCYkn7VRyzrQSAIBIG7IxDC2N0xmtkRFCOzE8wgLkFzksow1DKmMqoSMJKCwGYjUM6QJx5/YvDiiy82x0X16UnqQgD2aVafMuEwEPI5KQgEgSAQBIJAEAgCQSAIBIEgsB0RuK8jX4myJUJYReEqwzgSGAcip4t99TscGMbpYIhnSGVIRWwByuKckdkIkMnoVEhkFbWLg9axHBLWlbORiXNTPSzZKlzf5CLOtVdffXUpAhlHSDlJ1UFGgHvzzTcHv//971t7na+u2qGMfgQy7SkimeNE/YpjdSPvZMoKAkEgCASBILDxCJBh7r9/GGnsRPe1FA5/0WPIM4gSCBKLmMhJSPVDuexWR1AaTgTYaDltEbHdiDaX7M3/Zh2pXyLLkl8XmdRT+MLA8yvKsIjCf/3rX9tkEGQ7Ogf9JGl1BPQpGFn6khSdxuSaNsGmw3XRk7GBLjzsW+c6vfLrwfHjx5oOnUhji9470v4gEAQmRSCEsUkR24TjCVEy9v2VK1caYWySCGMlqBImCF4MwhG8NuHG5RK3IVDOADPAn3/++aUZYkiQkyTCn9kCZp5zajAc6OdyUhAIAkEgCASBIBAEgkAQCAJBYDsh4PMjCFFm36+Vvv322/aJEs4os6stEcTo/rYvX77c9CeksrIxWIrWdfr06Ua0alHIDh0cHHzqYIvahWxFd0PmKnIXna50r1qqU399rTr29zte3eTV2qVunGsco3Q/xDFOYtnEIU5jEchs//jj9a5NNweiqWsLB4qoXtrDYVcEMtfZt+/BjjQ2/DRJ1bmW1Y5+PbMeBIJAEAgCQSAIbD4CxmYOfkQo4zvyNxkGuYRcs6iEsSLRw2eIwTDSmO0Q4je/n45esWTKijTm936kMfKtVMu2sWD/+HVkz3JleOi/JnZ47iVYJt2OAJ1Qhlk/0hh/MVzTt242wpjnzoQqn/JEPj5wYP/E+urt6GdPEAgCQWBxEAhhbA7vdRl6P/7448G1a9fagDcJYYyR9+mnn24EHYbSsKnn8CYvWJXM7DYT3kx3RMZJE+G3Zk5wAiCfEZSVG2ViUjRzfBAIAkEgCASBIBAEgkAQCAJbHQF6Pl0IAYsDsaKNmVwjKrMJaKI0I5ZxtHI4+lyHxEHjHBPULl682JwNHDb0K3oWshhbAruCCWginSFf2S+X48LxztuIpC2l3ynTRKGDB59qbXn55ZebXQSJDJmsnKflaGIvMblI1ALtgok6qvvhw4fbRDrtqc9yVgQyx7hWHK4bcQdTRhAIAkEgCASBe0eAPEDG4d84duxoG6NFbUIaX+SEDAGDRBqbz16g37o3ZM+XXnqpTXSwz31LpLGV94w+4gs0FS2ZzyiRxlZitNpWP9KYvsV3LA+JpKudsTj7kObog3yP586dazov4rFJUPGNL04/SEuDQBC4NwQ2xrJ3b3XI2SMIECINbqIwUQSsT5IYcs+cOTN47rnnlgbFSc7PsUFgoxFgsCf8+8yq/kmBmmQGhGM9D8LLvvDCC202CqcFh0JSEAgCQSAIBIEgEAQWEQFGwo0gaoQosYi9J23eDgh4/ld7B/zyl78c/PM//3MjkzGcc1TRwxCtPvvs087G8GH7tBHnq0k5bA5y35nF6C5i189+9rMWwauIY6KPIV3JHLkPP/xQR8zau2L2tneTNLocB3N6o4zQtVriYNKWIo6pfz8CWUUh0xYJWYxtBIlOFDKfr6SXigIhawPnS5HvnKPe66m7c5OCQBAIAkEgCASBe0PAGGxcZjt+5plnu4g6+1oEVcQI8gkb8SKmIsvDoAgi5Bi6XMkti4jLvLS55MeKNOa+kMH114r2q67u36InEZHpIRUZmexPp+nL44uO0Wrtrwk7+pBIYxKdyHbl1c5bhH2eM5nv0HNnshQdb/fuPZ1euSOTgxahE6SNQSAI3DMCIYzdM4QbXwADKJa92cCTRBarmiDRmM0g79kTQk3hkuXsEKA0EfyRvEQHI7gx5uvjkyTCb32a8uTJk81RMcn5OTYIBIEgEASCQBAIAtsFAeQHMtZGOE3iZNguvSLtCALLCJQOxljO6crJgPB1+PCRNrmM3aE+C2OSWjki61OX9DfELb9d6SKRcU4qg71B5qTkFBO5i54n21eRyBDJfA7SOeqyEeRUDqWHHjrQdEvXeeqpJxsZ7MUXX1wikXGcaBsnlMT55D2pDf1oahwtZp0jlbGdFBlOuTAb1n1vuxb8koJAEAgCQSAIBIHNQ4DsQIZ46KGHG4mdHGIy8aS25M2r8eZciby2HGnsviaLkWFWm0SwOTXKVfoI6LfkRjLySy+92Pk/rjU/H19If3JG/5xFXSerV6Qx0cYSaWy8nkBP0c9E0JISaWwZN75D/nQ67ttvv51IY8vQZC0IBIEgcFcEQhi7K0Sbe4BBrQhjDJ2TEsZKmXrqqaeaYPrAAyGMbe4dzNVWQ4BzQDYTHWGMEkApmFTJ93x4LnxuRFlmikv6fVIQCAJBIAgEgSAQBBYJgWeeeaabdf/MPTfZLExEfs6HpCAQBLYPAkXQqs9IIketlkQ9QBJDDDM5x9J7gd7FMfvWW28N/ud//qc5J51PJ5OQyZCtvIcQWEUkE4mMs8e1ZGQy9Sgn5mp622r72gVW+Yf8Je/bt3oEMu1gT1F/umZFILt06dLg8uXLzSnFyVrvO0Qxkdl9wpNuqS2HDh3qCGRPdfmJTucczuBXx9F6jm6vUt3sCgJBIAgEgSAQBNaJgHEWUfzhh3c2YgSyOtIYWUUqeWSdxW/Z04rgr/3wsETYL1lryzZsm1S8ZMaKNLZz5642cd694g+pflvLbdLsdTWDb0ikMX2afO8Z148990lrI4BIK0v9SGM1kXCR+xYM5Io0RjdEsKMPl39ybWTzSxAIAkFgsREIYWyO7j/BEUEMK/zs2bPtMxGTEMb2djN4H37k4WakJZRSFghbSUFgXhAg8NenKc0g4YDwWRFhYsdJBF7Ph6Qcxn0CMoUiBvtxEMwxQSAIBIEgEASCQBAIAkEgCASBZQQYz+lUIoTR1xC9fLqRnsaR89JLLw3+/u//vhneGd3to7+xX3Dq0MPoafQ7E3usK49hnhMDsawmtFUEMlG87B/qcntaNC863b0m9g/lapNrs4sgs5m09Ktf/ao5mRHhPv/889Y+ddVmx7///vvNaWWfdjnfJKUhgWw5Apny5b17H+yOSQSye71nOT8IBIEgEASCwJ0QMEYbd5EAjh8/3sZspPBJJyHf6Rpb8TckG5/lFs2KLEbmSaSx+bmT7ol7Y/KESLhIKyYvuG/9T1TOT41nVxP6BeIYPygdI5HGxrsXdBX9S6Qx+gs/mzyJP3m8K229o+ABB5HGzp8/3/Q+k5u8I+mLxpWkIBAEgkAQWIlACGMr8ZjpVs00QIg5d+5cm9k7SYX2dsZKAhXjrpmyjLAh0UyCYI6dNgKM8ZwFFCPOBE4F/X5SwhijALIYQ78+vhHOhWm3PeUHgSAQBIJAEAgCQSAIBIEgEATmDQHOLJmuhiAlMbL3k23OHGQrEcjoYZa2RfGq6F0M8iJ4SWWL4MxA2Dp9+nSzVbBXiEwmux6iWqfSbYhOh+glc8pJo+3wKSARyNSdTsn2wtl6pftcpc+WaIdt7ZPUj9555syZFoEM+QyBrAhwO3bc14hx8EsKAkEgCASBIBAENh4B8gRZAsmck98Yjzy26IQxxH6ZXV0m8yTS2Mb3v/WWqN/KFWnMOrlZlLEQelaiSj4X8dxnO8nxiTS2Ep+1trwT5XpHej/qY+lfgzZGeCfS+ZA0vSuNI/v2PdjGkRDG1upV2R8EgsAiIxDC2BzdfUIRZQfzeT0DO4WJAROr3GxewkJSEJgnBPRJLH5kxuPdrDBCm0+clEF+3LoS+Bj333zzzeZ4MNMsRvpx0ctxQSAIBIEgEASCQBAIAkEgCASBtREYtSXY5rxB7qqlyWqM74zwopD59AcdjT2D40cWjcxkIQZ659XnIv/4xz82Yz0nR30ykz0DGauiCtiuaF7OdawlfXK0fmu1ZPS40kXpjupkVr7PUCKE/eIXv1iama8t6s4ug0inHFHg//CHPyzVSf3oteqLQCYyG4KZOvtN+bJrcX4lBYEgEASCwOYggJDB3ug9Pi/J+CiSpXFomkn5fANI2dstGYuNsWzCxzubsm2fp1xU4hgcJLJYIo3Nb2/XT8mCIhuRN8mz165daxMxiug3v7XfnJpVXy7iGPlbcAF6AVmaLJ60NgKl04igdQOZtosy5r1IB1vkpF/J+hPfo+AVJkDR/RJpbJF7RtoeBILAWgjEarUWMjPYjzBmNi6l9saNmxPXgFGSUkg4sJ4UBOYNAex9ihLDur7KeEOpFWls0iTELkeDsk6ePDnp6Tk+CASBIBAEgkAQCAJBIAgEgSAQBMZEAOmJ7iVL5dwpY7xoHxwTDPFsG+wa5cgtMhlD/cWLF5sOWA5e+qGkfKSt1157rZGwELEqI6qJmiHfi7PdNTjtkNSQxarurm+9oqhVvTn42WjU2UQnEdSqvpbKGY1AVnUWUaKLs9Y5uoafrXSNpCAQBIJAEJg+Aghjxhh2w3lJxowaP6ZZpwe76CnGuu1KGDPuItxIfB/G5pInponrPJeNMMa+Tg4bEpBuNllNP0iaPQL17JM7TXyQyMjeU+5ZydOzr+nsa1CEMRNMyOvwsgxh7M73pibV0Du8I3ft3NH62KITxqDm+fJeNKHJe9L7El5IdvyUiTR2576VX4NAEFgsBCI5zsH9LuFQyFAGSEbJGzeuj10zQhNhwGcoGSfNbL0XI+rYF86BQWAdCFCU9E9M/qeffnppNjahbZJPU3I6eF6UcerUqTabm7C3GQaYdTQ7pwSBIBAEgkAQCAJBIAgEgSAQBLY0An1dq7+uUQzynDp0PTYKuhmil+gAFYnsxRdfbCQyuhxnGf1Ppgsia7FlKANB67e//W1zeIomUg7icogokx4oohcCm985lWTHcJLKo3VUz/6+/rrflENPVUbV/cSJE40UJooaW426VvQ0zr663oULF5rjWn0qypglG40IZMrrRyBzLRhVXV0/KQgEgSAQBO4dAeORzN6+aOnG9Rtdu1d+Vno7YVDj9oED+1uzTEZ2r/lUkL2tL1qq/o6s7zPh5Kj77tvR/ERkj/iI5qNHuC9IjsiciDwiDppET/5NpLHhPaq+DBNR2OCSSGPj9V/vRp9bvHXridanrndjAdK09+IiE8dqTCAP0NsQx+iZdDmRxhA5PZtyUhAIAkFg0REIYWwOeoCBS2hMA/gyYezG2DVjjKUAmMFan0LILJKx4cuBM0BA/ySQEdSK5EhwG5cwpsqMARwNyGIEYDMCGN3LeDCDZuWSQSAIBIEgEASCQBAIAkEgCASBhUSAHsbYTi/jnESWGkbZGpLJ2D3ofJw/SFeyCAI+EUKfEyGEjidfuXJl8H//939Nt1PuUMezHBK+fv7znw/+/u//fnD06NHBkSNHGsmrCFkHDjzUHCbqMqluSE8twpcJeeW4slRvzgVEt3JMqzdn39WrVxtZ7I033lhR5107dw3OPHemEc6Od5/P4theGYFs0Ehj66nrQnayNDoIBIEgEAQWHgFj+969D3aE7b1tnEbC8dloY7PxelFTEdrJK+QtGTYhjM1HjyBjkvdMeti3b3+bXOGz7ok0dvv94R9CGPviy+VIY/SLRBq7Hav+HhNnYERfqgkt9KxFJowVPqXLwYM+59mDl8k7smczKQgEgSCw6AiEMDYHPcAgZRYIwhiDo3VC/biJ8G92LUMpoywBNOE0x0Uvx80CAco9QUzf9QnVM2fONAM8oW3cVM+IZ4ZhQJ9HQkvfHxfBHBcEgkAQCAJBIAgEgSAQBIJAENhYBIqkVcvR0hnsOS8Z5+mDooohln3xxZddJLKvmj0Eserv/u7v2oQijjSRBiqzn4gCxjHqU1S/+93vmnPE5CGZg8TvFdXLNVyrfq91x63mHFDvterOCaPuynQNUSKOd0Qwn6U0kemf/umfWj3VserruhwSVzoS3Ntvv90IaUVKUw5iWtW1IpBVHS1dTz3XqtMovtkOAkEgCASBILDdEaix+qGHDjQ7sEim7MRFPC+b8XbHod++IkTwKyGzs4/L5IxEGusjNbt1/ZZcJ0Ie4hhilE+fiwxXfXiRSY91Z6ovf/vNMNKY5xlWlmTjEMcKqZXLei/SL2BIHxGkhO/Mu5FOtaipnqvqSyKNXbp0qfUrzyK9jr7Gr54UBIJAEFhUBPIGnIM7z5BolqpoSX/67E+DrzojaQ1i41SPoIR0gzBmnTIQY+I4yOWYWSGgf+qn+qtZ4ZQiwuu77747cZXMRH/zzTcbWez555+f+PycEASCQBAIAkEgCASBIBAEgkAQCAKbgwBdkDFeRtpi+6jMiG+dc0Pm9PzqK5PrhpHH2Ezqc5aWCFh//OMfGzlrR/f5pft2DMlebCMmJbGTIHVxlnIEmGBU666/GmHsTijUpCd6rLLUVZ1l9eWIKduOCYEyJ6BPWb7++utd/v/arP+y2ViePHlycPr06cHxjngm9yOQqbNJgXX8neqW34JAEAgCQSAILBoCFWnMOGxsPnfuXJMTFg2Hfnv5mZBr+pHGkNcRlZJmjwBZklxH3tNnkVT4RdwzkaDIlklDBGDi050iEtMfYLWjk/VDGLtzD4HTMNLYfU3X8uzDcJEJY4WY58u7UdAK/cvyxo2bTS9FrA1hrJDKMggEgUVEIISxObjrGM1XutmmiC8/Xp9cMCRcYkITNBlcQxabg5uaKtwVgXIUMLT7ZnjNqi7F9q4F/HQAwQ7RzIwcBnnCHUWY8pUUBIJAEAgCQSAIBIEgEASCQBAIAvOFQNksarlW7eh1Dz30UJcfbvYOnw8RWQyRjOMDKey1115rjjZOEDPp/c4u4jyOgMuXL7cZ5K7FgSK6l5n3Mt2xIm+4ln3sK8537O7dIoo9sIJYphx5NX2TE6KuPYya9kX7DOVfOpsPnfdnP/tZq+NoBDLncIixC7m+uiOKyUVyE4nNfu1kQ6prcWxUndbCMfs3DwH3T6S4OJymi7nnDxlztedwI6/M4eqdEef0RqKasoLAxiFQ459IY9bJAMgAbVJ+F1EHkWzRUhHZ+5HGdu7c0UVzfaqTex4OcWwOOoS+alwh11WkMfKDCQaJNLZ8g8i6JmR4rsnJ+ravLB08+EOTkcnuSbcjUO/FfqSxHzoy4qeJNLZEyNSX6GN/+etfOv3rcqczftd0NXqhfhWC7e39KnuCQBDY/giEMDYH95ix7+LFi43sQqmZNBEoCZcGtBgxJkUvx88SAUZUhm8zaBAerVMGGPbHTQhjHAcIY6KUmanD4J4UBIJAEAgCQSAIBIEgEASCQBAIAlsXAfYNBvtyeNAVyxFahn7Gfs41BDIOYpOI2FjoideuXWuEsdIVHYtgUvnQwUODV197dXDixIlmTzGJSRbZC+kHUeTAgR0rCGN3QpODhpOBPlq6rXqy89B5ZRHIZJ+GUVc6rPzGG28MfvOb33S68A/d9YZ1VB6imQhk6ig6t/LhwA6kno6hA1smzR4BJD/OTPcnaXoI6POe72n3e+8A76DYWqd3L1NyENgIBEQa2717GLXUOHn+/PkmCxiDFzXVhGwySMkie/bsDhFiTjoEWdTkBP6Qkh3rniXS2MqbZLIEWZ5sb50cLIIw3JLWRkD/IsOQlaw/0K3zocFw0ZM+5N341ZdfDS5/c3lpMg5fpWczhLFF7yFpfxBYTARCGJvhfTc4EwDNirtw4UKLMDaJIsMQxUDoMwtmnTJIMZokBYGtggCBlQCmLzOEmyFOqacAjJs8M7IIfT5J4hnwXORZGBfBHBcEgkAQCAJBIAgEgSAQBIJAEJg/BOiLMsP9aokNhC5owhEnG7KXiBoyEpnPPT7//PNNV0TQso8dRkYeG0YR290IW6JWu5ZoD0gi5byztG2SHrsL3dW+5njpCG3ljKF/ylXXtfRR5DdkMhP+1BO5TUYyUleOHHWTW7S0zsGDgPbhhx82ggwHh3q6rrJESZPVu+pc7UJyqTo5J2n6CJSTKQSj6WMt6si0k2tMYqeddn1SfhAIAqsjYIwz3hkLrZMJPL+I5PJ6JuivfqWts7fs5WSNisgIoyeffKrhlHFqtvey5DL3wSQFcibZjyyXSGMr7w3Zlw+VHK8v2zbBgjwPO/Jw0u0I1HsRPvQO+hLMTFQxeWWSgA23l7619+hDkrFBNvHo6tWrTeaD0aFDvuSVSGNb+y6n9kEgCEyKQAhjkyK2gccbfAxGDH8IYwyDkxgiCERmmjKCMhAyCpawuYHVTFFBYGoI6K8MqgzgiI+eAbOsr3Sf4pg0IYy99dZbzfiOeJYUBIJAEAgCQSAIBIEgEASCQBAIAtsXAboknbKIUmwk5SC15CyWOeA4mb7sZpF/9dWXg8+/+Hzw+V8/X4r0denSpRbdi22mT7Cq8k1I+uUvfzl4+eWXW0QDxDTXkpHJkMjotM69W3Ic2w0bjjqWo4J9SDZ5ihOnoqXRj+WzZ88Ofve73y1Nrqq6cQCJPoZwZl1di0BWxDcYxVZ0tzuT34NAEAgCQWCrI2CMRcAxvlrnbzGuLiJhrO4l8hz5ogiw16/faBiFMFYIzXZJniMXkuEs9VtyKzKPe7bIfXf0zsCD/wcJctivv2+ffg9hbBSpldv6VUXM8tzLJqUsMmFsJUKDhoXItfRFOhOMHntsGOhi9NhsB4EgEAS2KwIhjM3wziLHYHSbTVozXyapjtm0w+92D0PXEjCTgsBWQ4AQRmg1W9snNhjfzQijHFFox00MAGaFM5abPc5QTsnKczEugjkuCASBIBAEgkAQCAJBIAgEgSCwtRCgT8rSWoQtzjaRCeiYbC8yh4AJfOwxol2zrbDP0EEda1nHK5eTyszzikTGOYWoJltHHkPUsqTP0kX7meOB3quuylurrqKPPfHEE80ZVhHIEMiOHDnSnGLqiEzG0aOOyqXzIpWJSOFTKlU3NiNktiKQFbGO46icR/XplcJwa9391DYIBIF7RcB74sSJk+1ddq9l3e1878S13n13Oze/B4FxEDAeysZiS+O4MZ2d2Fi6iOSbItL3I40Z+8kQ5BVyRNLsECj5i1ym34o0Rk61jRxVASYqItLsajr7K1ekMUvPtGRM8azryyGOrX6PSvegEwisVXpOIo0t4+U96Z3Iv/j++++3H2xLZJci3LUd+RcEgkAQ2KYIhDA2wxtLUDeDlZHSoDRpotQTIhkTI9xPil6OnycECPcM4xT3gwcPNrIXRb4Es3Hq6jliNPdNewIv5beM5+Ocn2OCQBAIAkEgCASBIBAEgkAQCAJBYPshwJFEN2Ts5ywp5yn9ExGM48Qsew46dhrOOUs6KWcdgpZt6+fOnWufhlSmzAmjbLYZpC4R4E1iot/KJkbVpyxF/KKn3ikpqwhe6ql+Mt1YHc1+P3/+fPskDx1YVjfOjYsXLzYCXNXNkvNRfZDiKgJZkdo419iVpJA47nRX8lsQ2L4IcLC//PJLg+eem36kfg5+9rpFJO1s3x40ny3j4DeeGkcRb4yPxspF7nvIc54/MsWtW0P5glwEp6TZI0Bm01fJau4Jkj/Zz31zzxa5747eHViQ0fmBJNvHjh0LYWwUqJFt/erRRx/pdJdB04n0t2+/+zaRxno4eeboWnRBCWaCUoQw1gMpq0EgCGxbBO5sqdq2zZ5twygrmPC+ue2TAgx79o2bDFAGdIOVaEyMkBm0xkUvx80jAmVkZ0An4L/00kvNEI/VP26iHMiM+O+88057JjwbdzPIj1t+jgsCQSAIBIEgEASCQBAIAkEgCASBrYcAfVO+W6JPftc5Tr75ZhiFjLNABDKkLLopsgNSmIl/5cSr6CUce66BXMaxV3YfpKz6NKRjOAJl6zJHBPvO7t17uu3hDHY67Fp6rP2IY4heHGVFbkNKYyPiQKvIAero+KqXKGS7du3szt3XzldGRUdDIquIaOrjHOezXY2D3d2wze9BIAjMJwLIokUcnXYNvbPyPpk2yikfAkWcNrZZN57JxmjjunF60VLZzck0H374Ufcs7mgyAizIKeSRpNkh4N0ok8FMHCDLmcjgviTS2Mr7QjbVbyvSmKWxTNaXE2lsJV61Ve9FGMGsJsx8vPvj9l7MJyoHTX+Dw2ikse7RbLpafPDVm7IMAkFgOyIQwtgM7qoBmZDucwa//vWv2wyXSQhjBEdEGJHFEMYoP5kNOoMbmUtuGAIUIkIrg7nZz54HCvylS5cmvgYj+NmzZ5tyZXa35yUpCASBIBAEgkAQCAJBIAgEgSAQBILAnRAY6qQPNocAO0s5Vzmlrl8XjWw5Ehl9VUYiqwhkopdYf++991pm80HYYq8pJ43JUS+//HKz57DpsO1wDFoifJWjay1ShfKGn5S51fTmqmM5fTgXkcgq8pilbVFF6NecjkFH3+EAAEAASURBVP36IIrQwZ999tkVEcjo5sgddHN1X6s+d8IzvwWBIBAEgkAQmCUC9SkxYxlH/+XLl9uYuIiEsboPyBBkgSLcWJIBQhgrhGa7JHPxZZARyXzkMTJeIo3dfl/Kf1RkZDLx0aNHQxi7HaoVe7wL6R1ke31Mf/NeCGFsGSYEY0Fe6FB8+d6PMAthbBmjrAWBILD9EAhhbJPvqQGGEMNox5BYsz8nqQbjIEHezFaM+QxUk6CXY+cVgRJSH3/i8aa0Hj58uClHX3/9dZtRM269PVtXrlxpkco8Y6VoWSYFgSAQBIJAEAgCQSAIBIEgEASCQBBYDQE6qXw33ZFDigOhiFl9chYbDxIZfZbdhsOBo6+W7DeIZiY6cdIibCGJyaKRcQzKyGOchWw+HDmc3pb0Y+epo7LUt59cC2nMcWxPVUdluQYnsWMqO5edSr1l5dY1lcFBqY6y61VGOisy3Ggd+vXJehAIAkEgCASBWSFgTJORwI1Vxj6kCOO0CDLG00VLRTQnu4iYKhnP7ScnhDg22x6hn8pkPgQVfZRc5x6RHcl1iFJkt0VPMPBM67ueadsln+rLiTS2eg+p9yKMYKaPkff1OTpKiGPDSGMwgc8HH3zQnslnnnmmjSdwog8lBYEgEAS2GwIhjM3gjlJIDDSWBp1JEyOiyElPP/10MxpOen6ODwLzigCB9cD+Tlh96lYjROrjPt1KMRo3UXgdbxaAWdQUXZ/nUHZSEAgCQSAIBIEgEASCQBAIAkEgCASBe0GAbmkiXxG7OFpkDitLzit6qcyxJ/JY2/6y+7TlXz9v63/84x8Hb775ZnP6cW6Vg6ucOM8///zg5z//edOLkcfotLKy6buchRyKzusn28hdCGYil5VjGGGNA8i5iGBLderqaJuD6PKly4MPPvxgKQKZcyWf0CzCGedSkdosOU2qzv16ZD0IBIEgEASCwLwgUJHG+GE4+kUaQ6o2Zi9qIhNUpDEYwCKRxuanN5CtyFjkr5LtyGWJNHb7PfJck2MTaex2bO60x7uQrlD6hPfkDz8O9YU7nbdIv9G7+PHpc/pZIo0t0t1PW4PA4iEQwtgM7jmi2JUuAhJBZj2EMYZJRBqfo8ysjxncwFxyaggQUAmrDNwi6J05c6YZtT/++OOxr0nBlSm9Fy9ebM+ImWRm4iQFgSAQBIJAEAgCQSAIrESAIZqhkIFwmglZoWaxT/M6KTsIBIEgMG0EyrEyStaq67LzcDB473FeyUhZsijYoiDQeb17Of4cW5kD1z5Lk6dE/UIOEyXB5EEJ6YvebBuBi41Ied7nbES1dIw6cjqqs0RX7tepIpCpV03YqjrQqV3fOQhm6m9SlvGirmHp2shjruf6FXnMtev67eL5FwSCQBAIAkFgBggUsXm1SGMI3cbgRUtFKOenKpu5JZmDXBGf02x7BLlNJmeZOOC+kMP0ZXJkIo0t35+Su/XpfqQxcqm+nEhjy1j11+q9WJHG9DE6yP277m+BTugDi55gQu/StwSngJnxYufOHd07MpHGFr1/pP1BYLshEAbFDO4owQWRpQSYSavAGHfo0KE2u5TgkxQEthsCFFSf8HjxxRebkXw97fN8nTt3roUdP378+NSdoOupY84JAkEgCASBIBAEgsCsEeD4P3jwYDNCT7MujI9Xr16d5iVSdhAIAkFgLhDg4CvSFEcfYlc5Zn/44ceOgPXj4B/+4R+WSGQcgAhZnH/0WNk+Dgq2owsXLjQCmTI5xTgvlGkSoc+jnDhxor3HEdB8vohzzO+W3vHO4+CQnF91qWVNuvKedl3Oc8Sw119/ffD73/9+ifDmU0gmPhYJTDuVK/KZKGQcTqtFIHPdur71pCAQBIJAEAgCs0CgyDfGQmPjlW5Cv7FvEQljhT9ye30m2z4yAdkihLFCaLZL8pN+S9YidyE/8Xfot+4VWS5piIDnGgGyIo2Rl/VlvlTYJa2OAP9yRRrT3+gOly5darrH6mcs3l7PmsmP9CT9CmZ0rvjmF68vpMVBYDsjEMLYJt1dAgvlAzPbLE0KyaQRxvbt298N3g8vfZKAsMNQlxQEthsChFOzZzwzyJHWCfuUoXETI7fnjGLgWWMIoGDFUD0ugjkuCASBIBAEgkAQWAQEKgLMtNvqOjGoTRvllB8EgsC8IFB6593efWxEX38tCtnXTeelu8oie3F60YWRsOi3nLp0ZNn7lI5LRxaRG+GsnDwiqCCLsRntP7B/8PBDD7cyOBn7kcAeeOD+rpx9S2XBjhNEWexWrom8hshmX0UvK6KZJQeK+vidzs7pTO+uKGS17rrOr3rX2GPJXiYnBYEgEASCQBCYJgI19vCvIJAYw4zDxi7jmPFs0VKN6aORxuBAbghxbLY9Qj+VizSmNkgrkuiwiTTWoGj/yJIlK5NfbZON9eGa0BDi2DJetQYjGUYwowvQL+zzXpzEH1dlbrclTEzkMWasjDS2c0m/2W5tTnuCQBBYPARCGNvEe25QYfjzWQGz6w22kxjFHn/8scELL7wwOHXqVBvAGdoi5GziDcylNg2BJSF1cKsRJJG+GMEnEVAJtJR+QpxzKQeM7cpOCgJBIAgEgSAQBIJAEAgCQSAIBIEgMGsE2HUOdKSuffsebFEiDh58qnNYD0lYHNd0YEQs5K3KnIMcu7J9dN/Lly833ZcTsZGydu4a7Ny1cyni9tGjR9snJ0UlQyirz1lyDtlGPpPYmDiIOZBFs3A8Pbqc6nRsWb3YuOTax3HJ5iXRuyuLWtCPQIbIhlCGRMYBygmTFASCQBAIAkFgsxDwKTFjm/FnZzdeGouMo4tIGCvMV4s05lPVcEqaPQJkKv3U/Thz5kybFHD+/Pkmj5HRyG1JywiQkcmocPOc8y3pz/GlLmM0ukZ/qEhjcCKrey9O4o8bLXO7bXvO+Pb7kcZgRpdKCgJBIAhsdQRCGNukO4gYxohnQOmz/ye5PEPesWPH2qf6GNYIPElBYDsiQCglpO7vour5NCVFiOKK+DVuouTLZkYTbgm5jOLKTQoCQSAIBIEgEASCQBAIAkEgCASBIDBrBIpUtVyPB5dXe2ucNchhyGKcFIhZbEuyyCh0ZUQv26UL11K0Monz7L333ms6MaejKGQyWxNd+ZFHHu0cHg81hyTnYzmIHIvkVRMeiyDmdxmhTb3o2trjXM65cmA6vhx36qe8fgQy50s+7eK3ikSmPEQ2ZbIRxMnXYMq/IBAEgkAQuEcEKtKYcccYc+PGMNLYp599Ovjqy68WkjhWkcbIF0UitzT2JtLYPXa4DTi95CByEkK/RH4ib5HzEmlsGWTyKj+SzC8EI885oqhJGvyqkSmX8ao1GMl0gpL5SxfQv2q9jl/Epb7kudO3BKkwlphcY7KPyT/6VlIQCAJBYKsiEMLYJt05gyzjnoEEcawG3UkuTzj3eb58H3kS1HLsVkaAkIow9uKLLw4++eSTwblz5yZuDoP022+/3YRds6ojuE0MYU4IAkEgCASBIBAEgkAQCAJBIAgEgRkigDxlBjuCF6cuRwVCWDnERFHgzGF36kceY3+y374PPvhg6VOXSGccwZU5h1599dXB888/366D0HXt2rVWnnWZU4SOzlmpPkhk5WBGDisiWS05VDiXbKunOnBEc7ZUWaXzI7zR/UXO0E4ktiK0uZ7j4tybYQfMpYNAEAgC2xABBGV+lhqXdndj3ZUFjzRGtvA5P+O6cdcykcbmp/OTh4ZfUXl0cPr06UQau8utIReTReHmOdeXZXJo0uoI0A2GEbPuawfs3btncCmRxlaApS/RXehYdBv6lih28TuugCkbQSAIbDEEQhib8g1DDJMJ1wYRhBfM9kkSIZBxjuGsPh8QoWYSBHPsVkVAP9fvjx8/3khfDMeE/ElmNFAMRBhjfCbAeZ5kikJSEAgCQSAIBIEgEASCQBAIAkEgCASBeUeAbizTZVdLHBcy4hgdmONCRtISgYwdik1K1HuTsUSjYKeSEbroyiY4cg7TldmxHM9pzB6FtCW7PkdSRf+qdccgeUlFYivdHTmNQ8U5kuupK7KZ66unazkeqQ0Rrchita5sTpimz+9+YHD/rmH0MdeHi3qHUNbgzb8gEASCQBAYE4EaWyvSmLHpu24cNbYYt5CnFi0Zm8kS5AA41JJsYExeSw5ZNJxm1V6yjn67Z8/ewRNPPNFkNvdL302ksdvvSsmk5GB9GU4wNFGCrKlfR35ciRtMPOeiDg8Gt9qP33773eDWzVstyvEkfrmVJW+fLf2IfuPZ03+MFZ7L3bv3tEhj9KKkIBAEgsBWQyCEsU24YwxgBtKrV68Ofvvb3zZjGAFl3ER4QRRDeBFy1rYBKCkIbHcECFz6+6Cb0KD/Y+ozbk8imJaCz/DMCE1gK0PAdscv7QsCQSAIBIEgEASCQBAIAkEgCASB7Y8A3ZmdCKkKMYuTx+dRODAq4pflV1/5nOVfGpGMrvzV118Nvvziy+b0EBEMcezKlSstuhi9m6NNubKo9/Tz/pLzmI5d1y0CmTrYV6SwIqYt1+W7zskif9ucdchoyGl0dscopzL9/dlnn12KuN+PQKYurq9+cfht/36eFgaBIBAEpoEAckRFGjOWGL+MhYtIGCt8tX000tiRI0eWPodYx2U5GwT00+q3J0+ebH32nXfeaT4TMhf5K2kZAZMTyJdkW7Lu8S44AdzIn5Efl3Hqr5HDK9IYXzZ523txEr9cv7ztuA4X/Qkm+hEimfeknH61He942hQEtjcCIYxN+f4aNBjACNifdkSXDz/8cOIrmknpU3oGGuuZyTExhDlhTATMPDbjeN4UYvUxS2Y9qWaS+JzGH//4x4FPVDIC1Ozmtcr0nJXx2bGEZIKeWRaM0ZaVa/9aZWV/EAgCQSAIBIEgEARmhQDZ7t13322f+Dp27Fgz9M2qLrluEAgCQSAITAeBckoUyWowWH1mOwciYphZ8RX5qyKRIWuxWTmGDk535gTh/LDPNYr4xc7lN7pynzBmuyKRlR5Nf7aOXCZV+Zwr5WBxjvL8JkKa69S1XF8Z6u1aymEb65PXrHPw0+NlONT1rScFgSAQBIJAEFgLAWOMXBOMy5/D7musnDc7+Vrt2Mj9xmNjvTHYOAqTkjFqvN3I66WsyRAgk+mz5KInn3yy3Rv3i+xEnjIpwL1z35KG0W0RxvRr8qS+rB975smUsCxZOngNEfD+I1NXpDH4kNth6L0Iz0VPni848D8KcmEbbvoWfSWExEXvIWl/ENhaCMRqMuX7ZZAgpAnt/0XHZF9PwuQ+depUi7BkkE4KAtNC4O233x78v//3/5qBdlrXWE+5FJxmrP7LXwfffvfteopoM6T//d//vRPYCGt3/yQlheHEiRNtFrNnkJBHefAMUsZk64zQMmEwKQgEgSAQBIJAEAgC84bA7373u8G//uu/Dl599dXBv/zLv7RJKPNWx9QnCASBIBAENgeBcmLQZQ8c2N85wR9vjnDOcA4PzkaELZMef/3rXw9+//vfL31ikjPEcZZ90hk9uRxtyveZHzo0B5zMWSLTm0uH5kihU3M6OfbQoUPNUfflV120sy4KWp/Mpk4cVOp14cKFdu0+Gcw1RCMXlZwe349Api4hjG1O38pVgkAQCAJbHQFjlHGEHRo5wlhl4o3POy9qQkBik7eEieXhw0e6zyE+vqiQzFW73RP9luyTSGN3vzVkWPKkwAJk2uM/RRojk8Iy6XYEyNFkdYmvG1beiwhSScsI6Fd0Kf3IGCL4C90k/WoZo6wFgSAw3wiEMDbl+1NEl0uXLjXi2HouV8Yv3yVnFEsKAtNCQISxN954o81CEV2rDMGMuOOkmp1BUSEMleG4bzxmQK5tx9jescMsju7Lk/6tkcwYRtpCwBRtjII6yQwvyr3MYOzTrgzW6jt6TbOrCbyeu1IiGAi0yfGWNUPAehm9lVcksmGbdgzuf6Ajk+26v12j8Kj2W9o3ev01mp/dQSAIBIEgEASCQBBYFwI+y/2f//mfTf7i4E8KAkEgCASBxUWA/kmvlemwayXjRenDlkUmK6KYZeczajo5uxebgWydM8k6kpcIF0XusnTNyvRp63Rj9gc6+MGDB1uZSGKuIdPj2QBEzFQX12APUL6lYyTn0NVlZcn0f9k+bWZPcF7p7LVcC4fsDwJBIAjcCQHvsHkiGrBf3rp1c8C2Oa1UdlDvz+2Wyo792GOPtXHCeGZskYw1k9ihtws2xnNttzSOwsTygc7mXXbw7dLWrdiO8je4F/1IY/pqRRpzz+SkQZMbyY5IkGRK7zMyomee76l8VsFqGQHvejI7UqJkmyytj3k30BEWPXm+YAKLijR2332JNLbo/SLtDwJbDYEQxqZ8xwwWBgmRm5Bx1pNK4MPkJrQkBYFpI2A21fFuhgXF4kr3bfJSju92XQL2008/3QRIAre+S9i21HcJl9Zrm4Jp3f67GWoZhQmir7/+estY++uZ4fXss88O/vEf/7Ex/NV39Jk6d+7c4N/+7d+aYdusZtEB4VAzBNRTvZ1XdbastiN2luGbYZqR2rHOYbiRtbkM46PXvxvG+T0IBIEgEASCQBAIAkEgCASBIBAEgsC0EaDX0nPpr0XS4mSrTEeW6elyOUqsO8ZvCGNFOFNfunPp0hxP9GfOJuWzQ/Qna7GBceCZoa8sdgkkCGU6x7LWXYP+fvXq1RY5gj2isjawbyjHMepJH69raWdSEAgCQWA9CHhPPfXUU+19s57zN/oc71fEHu/CaSVtRkzZzu9O44cxytgkGS8SaWxlpLEbN6530UEPt3F8Wn0t5Y6PAOKYZ1K/9cUUfVZUVvITmcx7IWkZAXIj3xK/D3yOHTu2hFsm9y/j1F8zvvB1dSEfWn+iH7z33nsDn7RPWkZAv9K/9CME7kQaW8Yma0EgCMw3AiGMTen+IIoRNhijEMYoFUgnkySCHbIJJYwyZptxLSkITBsBRtmXXnqpGWPN9NWPJYoyBaNmpdR2KdD6q1CrlBNKShGrammf8hhnCZlFKiNg2patO67IWDt3dWSrnbvatQlbPo1BmFcHAljVZVxMENiQ2s6cOdOMOq7XT8r77//+76ZQee4Yl8sIrp1lDLfuGbd0jjbVM68dfYKYdVlZnmO53+bad1/3fO/ohMnCojCwrBlDta7OUWD6dy7rQSAIBIEgEASCQBAIAkEgCASBILARCJT+SWdfK9GDS0emqyN0IWP1yVwIXY4ph6X1ymwL9FvJuewJ7AWlH9PdawKaetiPYOY8x8tsFUhkIpCxvbm+fUVgo6PTr7WnSGeWezs7wJ6uPHq8zAZRdgrH93XxquNaOIzun9RGMXp+toNAENg6CHhvsKF6h8xL8g7yTpxWYt/U5u2cyi6rnWWHNebA1tIYs2jJ2Gt8N67qA7DY2dnrPQNs3HeSFxYNq1m0t+Q29wKJ1TtJXyUX8Z+Qx9wzOWk50hg/E7nQM08GNXmB7FmyY7BaRsC70PP+yCNkd8//zta/+vL18tGLueb58szJnkHbnk06jP5ln+2kIBAEgsA8IhDC2JTuisHgy6++HHz6yactstifPvvT4Icff5joakLxP//884NTp061AWVSI9VEF8vBQaCHACPsq6++2ghOlApKoUQApBzWdt8Y63eGX7+VMMRw6zNIyJL6r0ypJFBaJyDZrnVCEzJXzc6zTZh6cF8XCaz7bKXkeDNl1ANxbNKkPVe6qGmEf0rAKGGsynv00ccGf/u3f7t0LW3VfkYBbWQQp2zZb1vbtduSQiaXQqad1fZqfyke9pvFIvtNRiwrIRIGcpHrCOaOcV5SEAgCQSAIBIEgEASCQBAIAkEgCASBWSBQei5dlX5Lb6Vn05k5lGtJj65Mf6ZL+63sBpx1IhTQpXft6iKDdfquiWPluKO3yyZ09T8vWfYCtjPXcw06ODsEewHiWEUgo7Pbxz4hEoL69rOJmuwgNcmLnUB2DTp4UhAIAkEgCCweAsa3ijRmzOL0N15NGhRgOyFnPEVINO6SA2wfOnQokcbm5Ca7J2QXMhP/CVnm0qVLTUZyz9yvpGUEyKRkR/IhOfTo0aOD411UWvKgBM+klQiQnxNpbCUmq23pV/QdPrxu+OgijR1u70r4JQWBIBAE5hGBEMamdFcIGF98/sXgww8/bN/E/urrrya+klksL7zwwsAn9BioQhCZGMKcsE4EDnRG3meeeaYJMf0iGHf15es/Xm+7bTPGEq4lJClKo6Xkk5H1KVbPBKWEEde6RNm2r5QVRCi/M+xap5jLFJ0y5irbed1EhnUlwhpFicKvjRQnZY8+X/v372skLsQ5iVKlvd//8P3gxvVhO7RdXf0GA9syo7TrqKu2aW+/zaMKWv1WBnftldXNs2/d0jbjBGzUufZV/bWhv17l1bLaGGVnXV0nJwWBIBAEgkAQCAJBIAgEgSAQBIJADwG6JR1Upruvlui7dGC6Ph3ZsjISF92Zrs2pQq92PD2aHuw3NoaHu0/gHOgyElmbVPbTJCsENdt0Zc4rDlL2AuW5Ft1c5txnm5CV7VquIzu+1ksXp3fLpXPX/r6+Tb+uvFq7p7lPfWGlHUnTQwDO+pb+NK1UkfWmVX7KDQJBYP0I1PjWjzRWUSyNY8a2RUvGUBgYg9invSfhtHcvkvXuNWWBRcNpVu0tuczYZUI+OcYYRt4qnwW5p/lWZlXJObquZ1iuSGPkOnKlZ95S344fZeUNg5F+VZHGvAf0screjUmDJTzqPYl7SLfQr+gV6VfpJUEgCMwbAiGMTemOEJYZpK5du9YMXOu5DCa7mZIMXoSTpCAwawQYgPfv27+kVBBwGGUpi5IlobC2KY+vvfZaE5D8TgAvA3Edz3hLoHSOTFiSrVNAGXQJ7YRR+0uQ93ytR7lhbD5//vzgoQMPDY53M0bKsKz8O6UShmHg+dZ2xmn1sS0z1lbWdsqYtsHEtjY5Xpv9Vm32fGvLd9+JTPZdI9ppn2v6TbZeRLHCyAwuM1/UxW/aYp3QTvBUV3nPHp/Z2NOOUY7zk4JAEAgCQSAIBIEgEASCQBAIAkEgCEwbAfonfdWSflp6cOnH9FikGToxe0Hp0XRrx9Cn7RP9AYGMbq0cZVqynYkQxrnHPkEnVqbsN3q7SOZ0cTY2E8eUWZnO7tqu9+c//7np63Tw0r+tK/vxxx9vZfWJZKV7b7aODRd2EjlpegjoX6IJWU4rvfLKy4MXX3wpdpppAZxyg8AGIOAdwD9jHDFmGBc++uijdft8NqBKMy/COFSRxtiabR88eKgbj5+Yed1SgWFkLL4BctHxn/wfiTS2ds8gWyLU9SON+RoMmVLabDlv7ZrOzy/eg/oXbMjQZOKrV6+2SL7zU8vZ10S/8n70npQOHz7c9BF6RlIQCAJBYJ4QyFtpg+8GI1MZmj799NPB5cuXJw5TTAkxwAq5z+hl4DUAJwWBWSOgH95LXyQ8IoExAksU7ZrdYt3vtmXrjkOcsl7PliVyFqWHwbaMyfaPkxwvX75yuRHHKASeNeVJPk/BcOw5FCHN9bW5hDpCsG1CnXNs+61+H62DujImyNooM3JrY21btw+R7L77drR1xxMmnV9tq237JFEMYUN5cX318e5gGLeU7bPNqG1d3esdY1n1rzbWtmWtr9W20bZmOwgEgSAQBIJAEAgCQSAIBIEgEASCQB+Bvm5JBx1NSFw+m+S3Lzud+OsuswWwHVR0sE8++aTpz3Ri++jEsm3ncVoXYQxBTEZCQxgr0hh9mO7PBkCPlktXV2Zdz+9VPl3cNUqfp7fTs+nXcuneylYPurly6NelY1vCYCOTeqkzXJK2LgL6hf7/4otbtw2peRBYBAS8x73zjTNlozYu1HhinFi0ZJw03sGAjdw2nPbte7CNh6uN94uG0Szba3ypfmucIQvps+4ZP4QlWaJ8DrOs6zxcu3w0FWkMfmQ6+MBuGrLcPLT7XurAX0Qmhg2cyMJ8amT4ej/eS/nb5VxYyHDynuzoh208oat4T260jrBdcEs7gkAQ2HwEQhjbYMwNjgRlRiSM6rfeequRTia5DAOWyEFmPfpsHoUkA8ckCObYeUWgFBUCpERIIhxRtq3Lnh9COmVb/tnPftaUGL/ZrlnABHjRx8yOuXjx4sQKjhkj//Ef/zH4zW9+04TbIkUpF9nT9UQi80wjbRKApTICP/DT9q6fjAb1ezuo98+zq73KV5ZyKRqMDNbrnVEGa8sitVVbC4vaX3gpk1LuOIJnEc8cD+vVsvqYFedTt+pQxDd1YuwuQ7elrF1V/16zshoEgkAQCAJBIAgEgSAQBIJAEAgCQWDDEKCb7u+cc3s6HfTH6whd3YSrTj8ufbecnBxR9pV+TBdmQ2BLMOmrJoHd6Pbt6hwxypXp8rXs67lF/jJh88iRI80+oXzlWcr0dpmtQD3o1aVvK5OObUJbOYSsczTKyndMUhAIAkEgCGxtBNhHn3jiiTYeeN9L7MjGhUVNbND9SGM3b97oPoV4sAVBWFRM5q3d+i0S/fFepDHRM8v/Mm/1nWV9yH78Kx9++GGrBv+Jr7vwX0nx0TYYVvzjn9K/YAM/MravbonCmLSMgH7lfTn0Qd5qkcZ8Njbk2mWMshYEgsBsEYjFYoPxZ0D65ttvWlQiggXS2KSJoenkyZPNUIWoQqhLCgLbAQEC0VrEqju1z3OFXEWRYRxmGCZ0esYIoteuvd8tlz+Feaey6jefmpA9X8hSDLiuozzXYNT1/LoupaCeQ/X3XCJXSYQ6v9e2Njq2ji9D8lAYHDShUNkMx5UYmuv32mfJ+KAu2i2bQYyMqo62GSRsEzglS8c4p8ho9luvbBsRFYYM4q6rDeqvXtonq3/ts1RHvzvWunbJcKv621ZeLVdrk+snBYEgEASCQBAIAkEgCASBIBAEgkAQ6CNAr5TXSnRajhYTqOi8dF86sKjgnNU1+at+oyuXHmxJT2Vvow/TcWW6by3pwGwDdN6a0IUsRi+ne9f16NJ+LzuFspXpOOt+QyhgN+BAK3uB65Q+XTo0nbnyWu3O/iAQBIJAEJgPBNhAvdeleucbl8pua33RknHPGGm8NLbZ3rFjZxv7jHkhTM+2R5B93BcyiAAV/BHuFZlGdu/IM3LS8Gs4nmdBCuAkwQyO/CKwtJ60jAA5Vv8q3xp5mu9K/7KUk4ZjhnGj3pOeOXqIMcW7Mn609JIgEARmjUAIYxt8BwjFf/nzXxrRpEgck16CoUk4fgxjA0hSEFh0BAjiMsGzSEuEKAZYkcJEGGMk9sxNquAgTb3wwgutLOciooksVoZeM4jfeeedZpB2HzyTfYVXPcro63cCsuiAnl/J8QS/Iog5nhFalkrh0K7RpL2OUxd1cwwDNwOEbYZoQncZs/szrGu/cwmjfrPPua5JeHce5YdyCLtS7tW5sjpYd452iPj2/PPPtzYTahm/hwZwRLNhhDL71VV2/aQgEASCQBAIAkEgCASBIBAEgkAQCAL3ggCdtHRTejWdli4qcjZdlt777XfdBLOvv2k6Lj2XHoxAVjqxfTJHoKVySve1pLfTY+m0Ml1fpgvLiGClV3Mouq7yb1wfRkgXUeH9999vtgv1q/NFHGMnKCKZetP1XY8NwbFJQSAIBIEgsDUQKPINm2mNTSYlI0gsamL/ZZtndza22mYbZ3dPmj0C+qn+Sv4QMYvcceXKlcG7777b7hmZJmkZAT4TvhLBCmBHZhRtjCwo2Ze0EgHPPXxgQ1Z+4IH7W5CHRBpbiZNxwvtRpp+Ibnz48OGmD8AwKQgEgSAwKwRCGNtA5BE4CFdmNYpMZDbjJKkMVQhjBLf6XNwkZeTYILBdESiBiRGX4ZZy7hlhdCVUUUgJXJ7DSRIC1pkzZ5pw5hrIYUhoFAPXsM+zbMaypHwCXV2nv22d0ddnMCjJtp1PWO4TxtpM44d+UjC675b3f3cNSps2VlJGtdt+23IpJ5b9bUI5o3UZshnJtcESTn6zLasjBUid5dXaVvu0AS7KoWQyflM0ZUZ1bZfhtn8/g/r+wSeffNJy3bOqa7Wh6t1f1vqw/eMpYDBzXlIQCAJBIAgEgSAQBILA1kag5Oua6LBaa8iUJQuv9vt22Fc4jLal2l3L0d+zHQS2KwL13NP76KP0ztUS/ZUujMxF56XvcvTRd6/85By1br/nrLLz6Lx02r6e6zp794pGNozK7dqS4zl62CFk5bmedbbBKte7DGGMTUF0D/aAyuwRdU06LR2b7q+No3m1tmZfENhKCJRda+fO6bojPP+xD22lnrH16updzSbtve19bzzwri87rPVFSzAw1hoXPeu2PYds3sbNGjsXDZd5aq974N7wo7Db66/kIfeNrb/klnmq86zq4rmWK9KY/kxegx+50DK62Mq743mHjfdjJ14339YPPwyJd/oan1LSoPnl+ObKx2a8gFtFQNa3koJAEAgCs0BguhraLFo0o2sSqAgOBj8RiS5dutQII5NUB+GCEM2QROlgoIrgMQmCOXaREPBsEKA8Kz7hStD6+OOP23M4CQ7KIdB63jx7jLvITYzEr7zySps9wuhL4fWMUxasE+r622UUIBHv7oQ8ybE/dEZqs4yVW0n5hOdKZRiu7aeffnogl4GLQsKgXNuESPUrAdL53h+1bekY+72b/La/e7fc6OpTdVbfEtZhRzm0rP2OK8FVewmvyoWRde2hTCLGUS4pndpURgDrru8Y2T06ffr0kuKgTTBXT3g4r0hl6ltK7LjvwPvv37WuTwAX5lkGgSAQBIJAEAgCQSAIzAcCZGiyKRmcTFgycNWu9ACyqd9Gf6/jtvKSDE8uJ5+PJu2uvB3bPtrebAeBSRHwjvDuqHcF3dPzJLqXZ4euyln6zTdfdzrv0CGIXOYYz55EH6b3mgBFn/Ws9d85dFY6eemtdN82oa3T4w90urtjlaXcIpApl21Aecp3jqw+iGNsAKKxsAvSlZWv7qUzOz8pCGxlBPRtkz71/2kmE7k9a0lBYNoIsGMiApe8aqxADu7bgKddh3kr39jHTlx25Fu3bnZRxhJpbF7uU8lIJnkLWEEGEWXsSkeoL9mnZKF5qfMs68E34nkWJcvzbXIAeY2fpuTCWdZvHq8NJ/2rE8ebHKyPCc4gWlvSMgL8bSJT6kfsH+QjmfzvOZWTgkAQCAKbiUAIYxuENkGqDNtIK++9914zcE9SPEOQML2MWI88+kgjeRhgk4JAELgdgXo2EJhOnTq1JLjffuSd91CGCP+EV88fgzCjLeFMuT7BKJXSNEqiYlSumTiNINZt1yzmMjhTJvrGKmWV8mUp2zfobNPdVot45hxt9BtjMQNytdk2xYRBQmqEsG5fbVtqTx1vmxGjBM0SOvvbjqXMc0oxamtLf0a27VbHn7Cwro4IshTLalO/PbXPklEcrupBEGYo1CY4V9aOffv2tzY5ttpR56ivelbut8M9qPa3AvIvCASBIBAEgkAQCAJBYEsiQN7mbCMjku/Ijv1EBiTr+m213/vHbrV18rWZ2DVBw6z20dRv+2ryrwkdf/3r5x1GK809Qxma8Xl1kl3J2KPX68vc1pOCwLwjoJ/W+4EuWcm7hY7u+apkW6av0oU5b+TS8T1P3kf04U417/JQl6fPigRAN6fHFqnr8c6e55NF9tGDqywOIbqzJYdZkQmGtoBbnW78UJtg5Vy6vrIt6cyuwV7o2S89X32Gdbq1pOdXm7IMAvOKgOdCnnbyXHkmk4LAtBHwTkYWNtaU3dS7v8aa/ngz7brMS/nab4wzrhYRguxZBJvVZNd5qfui1KP0J+R590XfJe+QffqTVbxLFz315S1+ErIknwVZk3zmHRD9aGUvgYcxGDaSdbghklrKSYM2TtRY4X3pedOn6OTlCwtOQSAIBIHNRGClBXEzr7zNrkUY/rybAY1sUkYghqFJEkOQKDxmFO5+YPjZuUnOz7FBYBERYEg9fvz44Ny5c0sEqUlwoMT6hCyymBkiayXCbjmrapav557y79ktw4DtMjqXkeC1115rynIdT8FwTH/b+8K5MkGacGhduVe6WT5IaI6XCNwEx1JIKHqUFedIjz76aGsLJ5vkWAZtx0jOZ6R7YPdwe1f3OQDb2udY5blWEbmQ8mwrX9mEV21Q54owZp1SSejXNoIuRbOOc33lM5A7p4zx9rmeOtVSPe3XPsqr96L7XPWGv/qqq+x4SkdhWji0xuZfEAgCQSAIBIEgEASCwJZCgHwuYreJWOS6knmrEbbt7+f6basvydSffPJxk2uvdDoAubmfxmk7mZhMTrbuJ5/U27NnmdgyKjOT/cvx0T9vqCOIgjSMhDR6Xv/YrAeBrYaA58RzpZ/TMcsx6BmyzkbgnVTbni9Z8iw4hi6K3GndZKqzZ8+254/jR5l0WXprkcBOnDjR9Gs6tnOUR/dXHjKZ95/9pevSd+nA6nLw4MEl3V4UJXq130ef9612H1LfIBAEgsBWRsB72PvZu9i7XE6kseVIY3AxJlaghFHZfivf+61ad/fAfSFfIKtbJ8PI5Z/Yqm2bRr3JgeRBkbL4Oshkx44da4RR/gpyZNJKBLwH6Zb6GnlVHyPnyknLCOhbJo3pW7BKpLFlbLIWBILA5iKw0oK4udfeVlcjSH3eGXMNeAxFDEaTJsYjhiOEMYKGQTUpCASBOyNgJgyCFVITJadIVuPOgkFqEv1r+EmKb9r5q12RwCZ7Lj2fkyb1qboRkhGqGIHto3DItmXkMO8QCohr+o3CVoZpZbX2/RSRrLZr3+EjhwfPPfdcI7KpJ3yQ2hic+9v2SwwbBPg9nRNJ2tHN/CLEV662O54SKdx6YeF4160Z2Nomc25pR7WN4FuR1+zjABTOmVDMUN7q/lNZtW0pytvf/M3fNKOC+rjH3pXqy6llmxHe9bx7lU1Jk6vetVTX0fXaZ5kUBIJAEAgCQSAIBIEgMDsEyG/kzR07dg7+9Kc/d/lPa1am5N+1Duj/XnJm/9jaR96Up5XIniWXrnaNkk0t+8k5ZFt59DfHVf3rnDrGfhiuRiCxvyaEkJ9H7Q30KtHOndtPdB/nOV8mk/dT6Uej+/tt61+r6tr/vV+e9Tv9NnpstoPAvSCgb1YfXq2cekfQW+nnpcv39V66MD2Uzku/r/7uXHYKdj5OcjpsZc+L35XLNuBczzuCAYeRZSXPtWeQjq8s+jA92HlIpp5nz6b3RrWn/wzVM1flZRkEgkAQCAIbiwBZyfve+9g4UGOHcaO2N/aK81+ascvYaIw0Nt24cb1V2oRiY+Cd5OP5b932qKH7IPOJ1GR48gf5gpxTaVTvqP2LtCyfjWcaRvAhe3n26VD6eOStlT0CHjCiW+pD3o/Xu/cj/ArPlWcs5hZdQIYRud74QV/wjoSdZVIQCAJBYDMQWGnp24wrbtNrGOSQH955550Vhp1Jmku4wEynYGQgmAS5HLvICJTwZGaHz0devny5RQzzTI6TKEHIS4yyRTga99xxyu8fQ3mgiBGQKRRlQCAEEgxrGzGsjAoMC6+88kojkNUxfq9ZyM5px3cC5Y9dmx1PmHQNv2kLMtWFCxeWCGcwQx6r90xhqG6Sc48cOdKiidn2O4XeO0q9EL/U+cEH9/m5U4iGUcv83oT/7pqM2FVP9f7+e3X+vhkLnA93RoPK6qnuBOMyfFunWLh2Ec7qN9eFoaze6uX+uaZz1INRXTv93s91ThnTa1uZSUEgCASBIBAEgkAQCAKzQYD8+POf/7zpxORHsuFqqWRc8qP1USeGbTJhleGY0eQ3uRxZo2WMHr/ebbKoTxWRT1dL5OwypNfv6iJrn2XJquWEsH/YdsfdbLJ6k+t/Og8xpY6tMi0R8ExCIU/Lo/iqKxm6ldU70bZc8jQZup/oACICI5v1k3OUp33KLiKauvlNu/y+e/dKbOgWoqHZ77jR6/WvkfUgMG0E9L96nqxXv63n0IRPeivHoaXf6cqer286fdfHnPR/eq/I5t47jlGW59v7yT7Pl2fpYFcem2C9Byz97jjn0XmVQ/+1Xz3sl71DRQT//9m7lyc7jiu/48UXCIAkAALEiwBJEARBSHxJoiiNwmE7ZuMIhxfj8MLhf8p/gP8AryZmMwuHZzXhhWc05sxIooYjSiD4APgCCD4A4kWABF2fvDiNwuXtRnejb/ft7l92ZGdVVlZW1rfyVuU5eepU/eYcV6zt02aV+kMgBEJgsxMw1vFcqPGLez3jCOPNzRzogUfj8fvas8tYVSxOm5nNLJy7MQhDdC+JuyanT59u0RhjXF6YhfauZRuMyzAx1/KnP/2pyVRH+i/fGLsZb+GXcCcB42hjY6nx8gMP3N99+smn8TR2J6Z2bzT/xSGNfmSuU/TbxK7kkbHdshoCIRACK0YgBmP3iLKUOBTSjE5OnTrVBgxLqdYDQKRI5nKSgieDi6UQTNnNTKB+P96G8elHv0XGX4SaxQRKXdHv1+dkDcwoXlc61MCOsoAgtpxAIBENrk3ylILYunY7d+dNGc1DmTKC7SaHvvzSJ22aW7L+/y0vZXJuTS71SdtOUX3ixIk2KLVNeymf3aN8UtLAlWAvT3BOtg3XGXkRlCooI1YoHpQGlCd1Ls5D26XtLe1LvWeyCxfb9ZHn2jq+c6Ns0D4BF+euPxBCRG9HMRqjsCkleSnN5dW1GE1UjT7xWe2qttZgfDx1zDq25YQQCIEQCIEQCIGFCXiWeh57Nk8r1PN9WvWn3ukSMH584YUX2pjO+Hy+MblxH2MJY1/jwdEE1O22WTf+FWuMeHvraEn9tuuTN2+ODK/Gy1hfaLxX2yqdtL8xqQkE4+tJwTjbb2JoUFbn5PwtG79W3/Y7Gj93dTiP7/vzuNkbkKnP+dV4VmqMbGKDZ2VjaS+74SeoczTWlU5qJQ6j/OH2dt59/r79+7rXX3+9O9JPlgijukYvnRhni66ttLZrr/MyXsdoGOyPl3zn9uCDD821yzaTDLzQTdKZ2F7nXe0Yr1v+QtuG5TfzMkbTvmcXX/170jWp7WudatuoLz7Y+u2k9vitkkf1W8aT7j1+c2RbqclXOgeGm34745EsTQZ/vJer1VH3BPX4PZN/7St+9NFHTXdRdWiPfu+lL9HEkuheINbvUJmKzqmYVzrpvJIXAiEQAiGweAKeFcZ97r3u354NdR+v8d3ia9sYJT2r6HdFDGp87jnl+WSskefQ2l7rGuOUpzHXia7e/IIxSAXXcrOH+h0b3+FDnvJ7J9eQd4yz0p/v7CV4GNca7+tDeN387mabY3J/FNO3uqb7IP9j4XdXcoV7pDhJ9r2TdNZCIARC4N4ILM9q4d6OuaH2rhs4BRDlD8UNo4alBIYXBmQshj0wDdISQiAElkbApII3YRhtmkBYaiCwnjt3bm6wv9T9V6O8AbbBoUG2tIQUg0kK5lonrIjyDboJMO5RzlEZA07bpdaVG048EW4I7rYZoNrPW8zKl7JZWkrsGvgP130q48itSSNsTAaJ6hbc6yjC1ek+al91Mpittty4wdPa6FzKCI6CwbJIaa6sdjJke/fdd9t5lhIcI/Vrf/FQ1j3WNu1W1rqBdxmTaZv2lMBc5WuAbh/71iC+nVD+hUAIhEAIhEAILEjAs5cXIs/7aQVjCmOfhPVNQF8xLjMGmxRq7OhaG9tZHw/GaTXOVGY82CbWWHe8DvuIjjGpTw232f792DHUxxCNcdOW/lzGw2j7zTaW5TFIeyvYVtuleNTYVZk67zqvGvvWfsaxovGqYOKStwvl6ByMt3k2r/OqcbBjKDMpDI9V2+1vjG1/EySWa9ysjHE7D+zG6TWOrn0dS1kTB+IwaHfl17nVdjKf6GWVSS/aGceTY+yv/mKgHsfUr9yDLA+DsvK1U9nab1hmsy1jcuzYsSazTfvc9d3qj9M+1rTq12f0K/2IbI6flLwqev69/PLL7XfhtyKPnCrWZKx9TdB62Uu+gE3dy/RffdSLpgcOHGj7qUcZQb8v2d89pX532lLt0Sa/E8dSX/1WbE8IgRAIgRBYGQLuvzX2qjEIvexS54xWpjWzU4uxoWeWZ6bnnHEpQ2fPIJwS1paA62AcbZzhGpkLKO+o632cttJka+zqd03eMUdBvvLSgN//uKyx0sdfj/XpU+aCpFj5zXuJSUy4TcAY3rMCF79J9033yWKHX0IIhEAITINANAL3SJXi1ICgDMaW84CjwPUmoRt/GSncY7OyewhsOgImDgg0Jg+2bHmoV8De3yZ5FguCoOr3S1lLgTuLoYTnmuxYahtrYotSmSJZSuCTGohiUBNn7mnlMlxZ3gh4YDMoFUspLR3pp+st6f7t5n77L375i+ZpQBuVoSih1K5zcJ0IUQ88MHoM7dy5ow2CKa+VcYxK1VHHrWVtpUx3/zWQ9sb2//2//7cZDJYC3nkpp4zzq3Ostqurlh3LRJfBd01E1UQVQc+y+zOlOv7Kq0/dBu/D9lqudi4mbYXzLwRCIARCIAQ2OAHPz6effrrFaZ0qzyuU2sYuCeuXgLFUGTqs1VkYIxsXG2eKNWas9tg23F4GVbXduljjbnUMg23qNG5lMGbsPV8YP/Z4ufHtxqlihSP9Sxx4Gnt7Wc3YdRjKiKrGtMNtltVf56feGus6f2Nh0W9OWsYn9iNL/Mu//Ev39ttvz43rh/srIwzbX9vlDfNHJbtu//797WU7LwqJzmsYjOfJGUPjL9udm7I11t+y5U4jvq1bR14B7KdsTfI4V7HaJR0PVWY83/pyt02qa7XzcDCZI047uHeT5/Sh9Rpca/1GHyJP6muTgnuB8yRL8k4hmgiSkm95APQco5uo34BUnz106MnW//2OHaf2td09y+9QVA9DTW0aBjpHk/Ne5BoajqnLfaD6ee23UP8d1pvlEAiBEAiBOwl4hprvqZdx3aNF93/37BpX3bnXxl9z/iLde41963lknFbPn41PYjbPUL8Vy9OYvmpMYZxSsststnz1W4WHaCxm7GX+wXhKNAasMdXqt2x2j+j3XXMrWln3R3IAuXK8j23W+0HpH/Bwr8RGnzJWz31ydvt3WhYCG4HAnZrCjXBGq3wOBvsGuJQ5BrzLCZRJlJ3ekJ2kgFxOndknBDYbAYMmvyWGSQzH/Cb9Nv1GFxMufHWhTWYYhBGENmIw0HaPMZFjmRBj8OmcsavBudTklmhgKlJoSw3mDe5r8GqSaxjtY91EjWPU5BHvi4SnXjPS0G7tj804rAb/NVFlkkdbKAzcE7WRsOqYjv3ww1uakVnt53xsM3BWnvK8FDFS7axzqXbKc46lpLEsUvBXtE0/qPO0vQRnxxZ5s3vjjTdau7RN20XtwdggXrTs/OzPy8RDD42Mz2oiaiP2tZxTCIRACIRACIRACKxnAsaYxm6Vjp+LMbRovCk1dhyGGmfWeFSZYajtxpoMcoxXJwXlauy60PbrvVfeCnv37W0vatR42ZizxszS8UBm8nKIsa8xv+ONhzq/qtN251Rtk1qvY9lOdmAMh6PxPSMV43XjZWWHUXl1G9OLJYPIH4bH+m07+npKHjFGHwYeo//pH/+x+05b+nOt9t7XL2ubsblx+fg4XBtr/I5R7ad8ySbkE20fBvWQA8g1lh98sDyXjYyH1Kut4niQV22ZdF3Gy2d9YxAY/hZdf78Lcqp7wNVrV7tLX1/qfvrTn7YJSHl+C+RoZfRRfUq/N7nmhS7p8H5Scm29rKVf1u/X8egtyeh+8+rSx8nc+rC+PJK5H259U3nbRfXU72JjXImcRQiEQAhMn4D7LD2le7/7qJSBifHWZg6eaTh4Fnm2MGgW8cqYaO17hutgXGB+RWDUz/upsXvCnQSMsch7+vM777zTxm1ekquXdPzuE+4k4DdvvCmYEzd29cLExx9/3Ma71msupe6bd9awOdZw8Kwwx+k3SVZ3nyQrY5hx+eboBznLEFhNAjEYuwfaBgRu3F98+UV7qC3VyKRu6hSQ3vKjgMyg+B4uSHbd1AQMJEVvzhtsUq56q92gfTHhwsX+7d4+buTgnmOgLWK11GBwyiDPPYvSWiyFc6UGsu6FpQDB3zbumf/0pz+1e2YdtxTX1mvZG3jeZCKUErAci6JaygiNwKrtBAvKdesU2Nomz3207q2V1vGsE261m+LdsvZZ1l+uX2ckN1LWl2LeeTgffWm+oF0ijwcU8wbu2kXxbiJIu0wuaXcJ3c5Xu7WpovqHba5l7Sw+87Uh+SEQAiEQAiEQAiEQAitHwDisxs3GbGsVjAFr7DqpDbYba4sVfvSjH3UvvvhiG3fKo2T28gbdxaSgfhN2lPSU9daHYTgOHS4Py9TypO3GxMb4FNzG98bL2jKM9sPc5Ap5zth70vjbNTGedr7G6OMTVz5R/9vf/nbeiVjHqFhtnpQqI2zbtr2XTQ40fY22k4WGQVucG0O4Guvbbn/9pgyCyC3jgXxAxlFu2MeqfZWO72d9oW21fb79JuUnb/UI1H1F3xg3QBy2ghFm/Q4YdYrWpQwx9X+p322F+h2RS4cTlfJFv23GYmRcHsjkCSWvPv44L+B7WrtKpi25VnvpK4d9z3JCCIRACITA/ASME4xr3O/dc+kgjV3ci+vePP/eG3cLHaxofFrjOfpcz6Phc2bjEpjtM9NvxfI0pt+SEaSbud9Oump+z6IxWslk5gKMn/Rn477NGGqMWSkGw76Di/ui+yOZ0PjWvQBD94YyiiJfbfT58vnueX5vxu5eiMIEJ8z0rc3arzbjbynnHAKrSSAGY8uk7QHnJs044p2T73S/+c1v2s17KdVRnBo4UORQPLrhR+GyFIIpGwI/JMBw5/nnn2+DTILnpDfkf7hXchZDwP3JZIb7lgG7AapJDowrGsDWG9KWDWxFCmlvP1e5SpW1LBUNeNVNIS0y3KLQ9iYThQohTJmagJESHAgUZ8+eban9CGdiCRa1j7QEXPtZr3L33bejYbDd/b0MyeqctFO+NngGVBsJ0drhWOojJJ7r2/LNrXOTV9scs9peb3ITgtz/rStne9VnXTs8a7TDsdSXEAIhEAIhEAIhEAIhsPEJ1Ph7PkW5Malxo3F5BYZNJ06cmDMY8yLGCy+80MawVWaYlgGJ8aZovDsM1o1DjYVrUmS4Xd5wTD++f41/jWuNuwXjWedW43Fj+VKISx1PHA/KiyU/OP9hIHNM2q/KGHfTvUiNq9UlGP87B23SRkxtU8a6cbrzUr987Zc6PjnlUs/tgd672P333x6nKyOWbFJtqBQP26quyidrkbFMnDJE04Zh0Bbb7T8M6pEnar/1YVCPfmJbwuwT0L9qQkgf1Bf0bbKh3wuZk4Gkz1fqm8PoWrv+fs8m3/RTscr4jVnXl/wWSq7tp/JaveTvodytnKhvapP22Kf6m+OJfj8JIRACIRACPyTgHskwwn2ynvvute7TmzkYe3me0d977nm5gJFSjcM2M5tZOHf91nPfyx5kCy+hMF4xDk+4k4BxFXlCf/ZFEuM1MtnQgP/OPTbmmvEjDs6/ovGrl/SvXfumze2QPX3qlJFYeRYzp1N9y3iVM4hnn3223Rc2+hjTmHr7I70R2ECOHPYO98OS+0oO8LvEJSEEQiAEVpJA7irLpFnKFgN77kYZjC01uLF7G7UMxjwcEkIgBO6NAEUqgzFv2mbgdG8sx/em2DBIpSAWlxMICRTUIkW3SFCotJTaFCeELAKEiRkTMX/84x+b8Vgd1314GKxrnwkUBlj1dlpNnlBya7d1fcM9V2ofeaX0HtZp2XmruwblBB8CkOOIdU7OQ9ReQnR9IqQE6fH2Us57BpRnsmqvZ4O2Sp2H4+GCkTxKlPEQ5fw4kayHQAiEQAiEQAiEwMYgYKwqzheMG4eBgv348eMrJgsZ6xqXGwuX0djwePJqLC9Vbhgo/RmtGM8a4xsvD4NxdckGPBLzTLxQGB9TTyprbD8p8PRl8oHRmLF/ldNGbReM7zEtWVLQ52G5AABAAElEQVTbSg5QxrUoGcJEJ13Q22+/Pelw8+YtNHbXNpOlJpl8rnRc7iLv8lBPLhgGEwkMesqopyYWqkzpm8ggk8JCbVpo27CuxZYb7pPlyQT0Tf1QJCeOB79L/eC9995r/dO6fqq/+r36vZl4G3ogU8fw96MPMWCovq4/lwGDSTy/C0Eb/C60Q3m/I3Jq9TXbhaon/aDhyL8QCIEQmCPgnu7+6V7qPlx6ReMjYXhvnttpEyx4donOHwtjQs8avDxL8jxZ207guS7SW0tdD3r6Gh9s1n476arou6IxGHlBf3744dFXR4yXSuaYtO96yZt0vYd5zl/f8JvGQTSerHEpJrzjmi8xz+NTp8ap42NVPPBiqEgOcozl3guWut9Sy6/EtTOO3t17+V1I3nccbTPOF2tOayWOnzpCIARCoAjEYKxILDH18PPA84Bzk15OYCjmUxEefpMMAJZTZ/YJgc1OwCDcb4sCM7+r2esNBEwDYSnB6dFHH+uFiZGHMZNNhAqK6lIauL8StCiuCRWW3X+VHUb3Y2+kfX1x9Ha/+kVKGOUIJdLvvv2uu+/+/o2+3ujqwVuGYgbc+gphxD4mVwy8CSWibeN9yT4G8qW8dxwCjL8rl0eCobaKFPfOpxRCzk+sOup4ztV5KKuttttG4DKxZh/HFLWv2iittktFZZxLnVvxmL0ekRaFQAiEQAiEQAiEQAjMMgHjyEcffaQfe27px7M//FS6saqxq7GqtCaR6pyMkWtsL1VuGGyvMT+PxOJ4cAyx6rHPMNQ423Zjb2UnhRrr11i5xvj2l0dmYIAjrW1D2UM5Y23bpLaRUZYSyA8MbhxPHcbrw0BWYshzs2dNBiJPCM7J8U2qvPnmmz84R3WRHdRbdQ/rde7qVmYYlDWJzRDNcckWw+BcTXCTr8eDfYfH7Kcy7iiybdvIO9v4Od5RKCvLJuDauAb4Ssmu9CGul9+Cl5OOHj3a+qm+o7+KfoOiPmE/v7+Sl223r/6mT9le/UaePqlsL/Y2r3q26zP6jmMrqx3yhn1DXfWbWvYJZ8cQCIEQWOcE3As9c923LUvLmGKdn9o9Nd8zCQd6XVwYzpsv8xzJs+Oe0K7Izp7tvujipRRjgaE3qBU5wAaqhIxizKU/v/vuqX5MtX49jTkX17vGhjW/YZzoN3v1Kq+3l9u40HxGRS8tlEwmrfLq0Y/IHH7f5CFesNVV40hlRL/9Gn/eixwxHMcu1M3cZ4xfHXehoC3GuOPy0qR91CXerf01jr7bvU776oUNY/iEEAiBEFhpArmzLJOoBz9Fyb0YjHlz9KWXXorB2DKvQXYLgUkEDDANxmIwNonO2ucR/MXFDKyrtcMJIUJDTShVypjKmylvvPFGm+AhaJRA0t6yvnK1+/rS120yh8C2UDA4rwmRmswxCK8JFkpwZZyDPMKNc7Gs7xFmxgf4Jnk8L7Sp2q8d8p2D9otffN57Jjv7aRO8z5//vN82mhzS3iEDwo42iru83d2n2lBR/9cO69pSbZcmhEAIhEAIhEAIhEAIhMBSCBj3bttmnLuUvZZWdjjWnbRnGbsYQ4smL4bBGJuxmm0mKyxPCrZ9+OGHP/ByVmWNzxmM+dTftAL5geewGq+PTyLUuXx3c6RzKtmijPJ4Mi6jtpVoI/nGZA3DIpM42jcMZAierEzejgfeyuxfkzzj28lTZBJ9KGFlCeg3JZPeTc6riTqyp2UGXyIZVMpbCN3m+O/GtdNPq6/63ZUcKyV3C8o12fSWBzLXnT5G/ygZuWTTlaWQ2kIgBEJgfRFw3y5PjVpufGMMxMBiMwfPE5HBmOeSsdDOnbua0TI+42OlzcxqLc6doYroOniuP/DA/W3sMD5uWIu2zdoxjZVEv2mfppQaA9WYaD2Nif323KOMHc1rlJwl9TuVx5st2eT9999vn0n3Yosx5aRgPuNXv/pV92d/9mdzBmO4iObJRccyXlUffvfaxxyTbGMsu1Awl2L8Sq5ZKNzffzZy584drc0LlbOtxsK5f92NVLaHQAjMCoHMHi/zSnhYsaZnpOAhuZzgYcia2sMjD47lEMw+IfBDAn5LBt/cJb/88sttgOl76EsdYNag2MCYkj6/0R+yXq2cIXvXlpAqJXAZyBvQUya4HxNYXDNRXk24UDxQiBM8CG62lxBX5aWuO4V7Rev2MXnkU5P60f339f2h91JGkfGv//qvrS36CCFEJITUpIn7vDq0o8pYt6zttlMW2a6NdSzHqzd3tNtzRqqcdttfGwk02mTyy764yNcOy8rhV21THjcMpVXePsrKV6b2tSzalhACIRACIRACIRACIRAC0yAwHO9Pqr/GvsbOxq3G08NQ43pvrJtssD4pmIBgGGXcPSkYc//sZz9rk2CTtqvXON24e1Io2cH2kjHGyxmDG1/Pd87qJ9NoC+M243/BsdVpm/rHGYwf527r2sADFSMxMoAJLcciVwjaVzIBOWvS8cgY6ql0/JhlbDQuSzAucmzXUxnnZHKJ/COokzzlWg9D9YOSd6peba32asv4fsM6NuMyHsXHtRZdA78DkTHgc88915bJli1ev9Hd/P5m28+11/9cHzKp35G+OB5KLlXGtdF/XA993nUm/1afqHypWH1tvM6sh8BmJ+B+777s2TArgYGA55Pf7jSDZ4HPM08yWJ7mcVejbvc8z0HBsnu05/5mNRyrMYZnEg6MTjy74mlsNXrj4o/hGf54/+m8w4ef6r7txwHnzp5r47f5xtWLr3njlaxxu9+0Fz0wOnz4cJNT9G2/+9UONZ4zXvNsqXkHbRON7zxrtNlzx29RalxX5Yf7uG+ZkzFmd27mN3784x+3MaI8/aXGec7ZeNA9XVlj0ZKJLNc8ivGl9rn/j+Z7+vHozTvlPtyqPm1YKKhHO7ZsWfh59cADD7Y23e25Znyr3eLdgmPfrX13qyPbQyAEQmA1CdypfVnNI6/zY3lwEZDu1WCMUUsMxtZ5Z0jzZ4qAgZvBmN/WK6+80hSbPhPiN7uUYBBtkGqAr74M8JZCb3plXV8DbpEwUcHkhmtOiClFQ22TVp7rqayoTxCIpMN4vReavrklLBGIRAITg7HhJ2fm6xcmqih+tIdRsHYSOEyIUMwThAiGZTDmXErQUday9mqbt3Uc8/Tp03OTKCXAaZc+qm0MmOd7g8f5V1sdXzt29W/q7dw18o5GyKn+Xdu1Vzsee+zRqSsBtS8hBEIgBEIgBEIgBEIgBOYjQAYQjU8p/RcKNe6fr8xits9Xhszgk5nzTeiSNWqCpSZfxtvBm5M6asJl/FjkBMdhRMXTmbH/MCg/vs9w+2KXySBPPvlkk1fKEMjEkHMQyAclJ7x/y2vAfHWXLDFp+6RtJoqOHz/ejk1uItM4tvMWyEl79+79wbWu60+eEq0LjmF5S//Z1OonbUP+NQL6lOiaVxj2oVouuZd82QzD+vRK3/8sf33x6+7StyOvZPrLeHANyNjkV31f/5UKZEtyJg8Prjd5ubwukH9FbXPtEkIgBO4k4Hdk/mEhfc+de6zO2qR7+0of2X3C/WMjGoy537kflldPz0FhvvHFSrOd1fpq7OQFXc8ezxXPD/3As2o1+t2sspmFdhl7GRve379EbTz+YG9kY9xbz/tZaOMstcHv2m/aeN44Vz92XzPuMS5b7WCMX/MI2mXMJlo2biuPs35/5iEYBjPeVKZCjRmte+nkl7/8ZXPYwFjMb9UYXmocL08/qaj/+A1XrDql479t90efQHUP0ObhcZXn/dqcxd04jtdr3/nCUsrOV8cwf6XrG9ad5RAIgRCYBoEYjC2TqsERi2iKEg8wD1JejAhxdwsMCBgSeOi1wdUtJdfd9sv2EAiBxREwIDNA9TszSL3b4HFSrQajft+iAW2Ul5MorW3ecODt+tR6pcPWVV6V0ycIau7lrvUwljAiFcuYjLKC8pyAJZZy23KVlaqXwrv6jUkewhejLkI0IWd4fJMb2iWtNpXSXB7FPaMxwpvzkGd71e+YjMB82qbOb3g+lqvNtju285bHCM45qd8bT/KrXmWti55Vdb7lCUC+upRzvtu2mbR5aK6NzsW2hBAIgRAIgRAIgRAIgRBYKQI1rp+vvrttn2+/xeQb+zJ2MTaeFIzzTf6SIWs8Pl6uZIqSH8YnQOrlEON0BgJlRFX1GMOXfKIO68Mw3K6cdgyD48kzTiczG8crV3XZ3zIZpF6YMRkob6WCet955502MWWy6YG+LddvtUHbXEOfoRmXJayTMcSSobRJedtcH+cjHQZlHcf5Yjp8Cch+Va9y40FeHWvYtyyLjjV+vPE6ZnF9/Fy0ETv5+OrjZFd9Q6o/6LuiZf2h+o0+ZT/XTv8tmbf6prKXLl1ufXW0fKkxrWs5kiV5IOON4rZHCvJmXev1ynkWr33atP4I+I3V72n9tX75LXZP2cjnXc8Q80qC+5xrTX8obsbg/AXPkQsXL8x5GmPgzoOs54JndsLaEdBvjRGMq7wA4LlO321s5boljAhUX3YPM15iMPZ+/wIGRuar/O5L979cZup2HHUam1W0fuPG9V7ff9tjGKMvbZCaB1DWmI3MUvsZj5FjzAu4ttp44sSJdoyahzAmrvFbzUWY67aP36eofxhz1/nVWG7SOHu+c7ePOpzjpOdA1Zn7wXwEkx8CIRACSyfwQ23I0uvYlHt4+D377LPtIWrQ+n7/wH/jjTfuajBmUOXNmJ/85CfNYMzDlEAgPyEEQmDlCBiUEiYNdJejwKWYMGg2eDZgTtg4BMaVzSXE1RnOty5fJAyL3pTRxyxXX5FWJIDpPxQ9hLJPP/20GRfLqzB+77dOICJ4exuHEOk5oQ7HKWGL8EXQ8iwiJNnPedVkBmFvJCDe9p5m3bFF/Vvk3YDBs6COitW+yucGWpu0hyBookxeHb95LevXtVUbpDX5MqwryyEQAiEQAiEQAiEQAiGwXgkY3xqri/OFkhkW2m7buMxR5Su/JoFqvbYb05fscfXqlX5C6E5DLpNS5BCRcY/yw6DeKmNyryal6zi2q5/8cubMmeZVf9JEzbDOpS6XNwPHJ2OQKcgh5JOSWbRLO+cLyk8Kk/LJJseOHWuTX7g4P0HZkqHIWWSs8aBt9h+XIfUFeWQxy5OOO17XrK/XOTpnofpELesHrlFNMpIrLetnrlfJrFgMedjn2jWGZKPJScdxbcm3gnUeN0Qytj5huV5U8nujk1EuIQRCIAQ2EgHPD0YZQ09jdHT1bN5I57qUczEW8Jz4+PuP23jGsmeCZ4Fn0/AZs5R6U3ZlCBgnjMZu97cxkrGQceP4mHNljrb+azEO8hK4F7V58TJ28tsX72XOyW/BWMo4rIzBjLGtO54XNDg3cU/xlSzewjg8MX6rMZ60ljlH4THsyJEjbf7ab84YzP3JHMXjj++aM+w3NtYH6jzqNzlMa9kVHC4v5oqaW7jbuG+pdS7muCkTAiEQApuZQAzGlnn1PQw9NKUGRbwYiS+88EJ7KHsweygbBHhge0hXMMnuwWvC3f55uBWZpCGwcgQMXP3GDGz9zpYaDLj9bkV1lNJ0qfWk/OwTGL8Hj6+PnwGBxX2fwEShfZOA1isvKDCGkaBMCBRr0sXb+ZYJi6J+Np7qrwRGfdhx1OOZInojnqJeGe0oAUqb5VV+LdsuEv7sZx/9uQRC6xTynmeU8hXG21THMoliX2+PeevfsmNpq23aa90xnYOJF/Xa9vDWh7vr31xvb505F21Wr32Ut1556kgIgRAIgRAIgRAIgRAIgVkjYLy6ULjb9oX2Xcw2cqmx9aOPPtLLCTyIjXsYGxldkSHEMsqpuo3f5dn38uVLbdKotkltJ9OQWV555ZU27h9uHy6bcCrjq2F+LdvGQGs+gzP5ovYMo+NfverlrduGb+qSv5ygbpNlZJA6TtVT8lKllV+pfPKK6zqUUayLJSfVdSf7kK/o/egIazKtyknVo07ykvVhsE1+yVVV7/jxhvus9PLwmMO6tbWi9umHrolzpntxjfSJMlgkBxdvacnA8i9cuNhvGxnuyad3KRmUoQRuxUHqWMMoTxntcI2qXcP2ZjkEQiAE1gMB91z3MYZjnsHuZ1L3QvdGy5stOGfRc4UBDEMX931OGOJpbO17Q40TeAb9/vs97ToZD9AVezHZcz5hRKB+v8a7xuX1QoblZ555uo2D6+XwGhfbhmFFbMUaX7k31MsXUr+TGoMZh9X+xk3GonT25THMCxTuN3VMyxXNcRzp56yl9jHOEpU1b6C+LVt4+t0yN/aa5nWufjbNY6TuEAiBEAiB2wRiMHabxZKWKHE8JD00KYI8dLno9OA2oc+TzMmTJ1v0vWcD/AoUKR6+0jz4ikrSEFhZAga2hOzlGowZiJdwTuGbEAJFwP2/ngEEL8tCCYHDdLhcgp++RegrAc7ytW964a6fFCHgtfVbynaCHuFPSuhmiOx5Mnx2DJe1Q7+ntCfMMWqTyiMAlpLdunbzGEbJfujQoRbVpc3aVgKn1DH9HuRT5Huuvf3223PPNvtVO/ql/tWh0dtDno/q3vvE3m7Hzh2tDerAwvEpfAienqXVRvUUU+eTEAIhEAIhEAIhEAIhEAIhMCJQ4/jROHryJPJQBpnErbYbk4+H2iYtA5/xMtZt94Ik+WS+YDv9mHomBdt5OpCSN8hJgrpF8ofJx6qjtk+qa6E8xko8LPBopt5hICM98MCDfRtHBk3DbZZLxhlfHpYbL0OW4YmBpwbyoms1jOQvegoyGzloGGyrSTltK7nIMazbTn6q/OG+q7HsuGLJlsWzrpkU75JphymDPdfU9ZZ/5crl1mT7WCcnKqOP65tVt+PhJZrEZFSBnUi+lY+v/RJCIARCYD0ScI+ne6bDs+yZ9PHHn8zp3NbjOa1Emz33PVM8D+gmPSfqni9v+PxdieOljqUR8Oyt+U3jGWMU4znP9IQfEjAeNnfMg6+xkPHNww9vbf0YO2Mffd5YSTQfIF7ux0uX+097G8caE9v/9OnTbQxtDlq9fg8t3uxTf/36j3/84+7nP/95M7J86qmn2m/HGNK9xniqxlHGUubRXM8ae/pt1e+rlit1ZrXth2eZnBAIgRAIgfVKIAZjy7xy9VAshYTUA7WUFB60HsDefKAA8/A24W9we+SWsZgHcUIIhMB0CBh0G2wTXChqBd6dCJqLDUMl5WL3SbnNQ8BzQD+r58Biz5wgpx9WJAyWEqSWpd/0n+zgkUu/pTTSlynQPUfU0fpnL0ze7IXBb29NcBAIhXomSZWtfaqN1faadDARwzV2hdrfb8hzzbEI/5bte6R/jnnGOQcM5gTTWwKq8rapvylzHn6oteNqLxif64Vbgu799/dv5N96bpZAqq5qk+eoY1ofRmVEbZOvPaI2y08IgRAIgRAIgRAIgRAIgY1MwNhXqHStzpVswLhpvsCwx+fsyQaTgklFE2FejDEJRmYZBusmzHhjMMFmongY1FtyVMkjw+3ySvaSKque8eMoZ9t4/eoi08g3+Skqu5jg2mgfmaZkq5JprGNHJ0imGQbbKr/kntpuvfa1jJsJR8HxSn5SZigX1XodX9nhdvnaMd6fqpyyw/J1vGFquUIdhyyHa0Ucsd/XG9PpF0OPbzjXtbKsHB0q5pbbNeq94tmmT2Ak4lgst23jDWOU79jF0blhICaEQAiEwKwScJ91373taezB9hxxz/O8XOzzZ1bPbzntcs6i5wDd6NDTGMNs9/nx59NyjpN9lkdAfxXpfemmPeev98/9c/E09gOg9fs1NtSfjUeNcXy9o8Yrfuei7RWrHLbG3Iy8lPdyNsOvZ599tq0bA9b4q1JlbDenYB/R+Mj1UtdonVfb24ZiP2h4MkIgBEIgBDYNgRiMrdClLkUKRYVJfQ9iD2WKkab8+vx8d/6z8235ueeea28ZliCwQk1INSEQAgMCfpMUgn6PR48ebYPwS72RCgVjQgisJQH3fs+KmhwoBYg21XIJklKTKPqxZwnBkiKdUOn5Yl2ftk54bOt9/tVeuLSurEgZb6JFKlYo4V6bhgp0zzCCJwUMd++EScKnSKCk4H/55ZebMFrnUcfSZscm3FLyE3a1TzspeLwJxUCtQrVhuI6P4/NQ5niOy0BNWsr+4XoxtV9CCIRACIRACIRACIRACITA9AkYm5t4mi+QYUq+mVTGNvILYzEygkmxYajtykyqh3xRE2kli4zvXxNuJZvwzDD0ikZuqUhmGQ8lP5HJlNOOxQTtcsyhrGNZqLxKx+u7nW8i9s6tfU53X//ijTA8Z/JQyU9DWVO5Wi+5quQp2wT5ZCt1DENNOEpvt2lYYvKysmRE+1X/qOtXacmx9WIt9njVZCne5FfyY8m65F9eNrSz2lNpyYb1ohU5Uv+TLzrH2m9yq5MbAiEQAmtPwD3Nvcu9zLL7PCMpz6LFPn/W/ixWvgXu/575PCd5Joju7Z4xuGCVsHYERjrcx/vn7H1tzPFwr5vVZ12nhDsJGP/gwhDU16mMdfRvYyBjVC8C1FhJWmNg47/Xfv5a99prr7WvhdDT1xiHkalYuntjHtFYzLWp8U+NmaSVp3WVf2dLsxYCIRACIbDZCMRgbAWveA1OS/nioWzgKp8ibdfOXd3+A/vb5LsyVX4Fm5CqQiAEbhEY/r5uC9WLU+4GYghMk0D1zUrvdiwTE8PJGP3Zs4XiyLK0lCcESdE+8ixTqhAcazKFECr/u297L2XfjyZf1EeILGG0hEoCprIEWcr6mpSg/K9JAEKmUPtKPePq+Wd/56p+n2RhbFYC6/Dc7Vf1KF9KffubSCBEOxfHE9UhKmu9JjSKVa1XW8fL2afytDchBEIgBEIgBEIgBEIgBEJg8QSMpVdiHG3Cyxi+5IHFtoBsYnKMjFCy0XBfss6NW16pyEZkCjIGGaKCfYex8is1qUd+si95aryN1sWSk9SvTWQQwbYme/VtJaNZnhTs7xjKWB4vp42MqBhUTQquhaC9jj28LrVeMl7JU1XPUHdZeVLl1FNpHaPK2M/51rnKL/mqjlkyV+0jlVf7lcyovOWmO+2NvXwqCfcy2KtrhI1lnJxrxZGB3u3PWn7xxZf9dTjb6nS91e2Y0mEsmdLxJ7V12O4sh0AIhMBqEHDfFW97Ght9ppdezj1x/PmwGm1a62PUs/ba1Wvdl/1f3dM9Nz0v3N/dwxPWhoBnv2j8o3/WM9oXl7z8rO+6VsoY8xk/WN6MQV82JjV+uXL5ShvXVf/20jadOd25aGxS4ynMOEQQMdTna1zD6xiPYaPxzW2PYZuV8WbsVznnEAiBEFgJAjEYWwmKd6mjHuLeEDFo8qDPA/su0LI5BFaIAIWiQbjBuAF4QgisdwKeHwRFzxKh+vUwLWGztlv3/Kl8v4nhZEQJo8pQwA8V835D3sL35j9Bn+GYMtpRsX/Jr73p1xrU/1Pfk08+2d5yJ7R6Doreeqf4sk37KXSqTdXW4SRAtVFK0eBtK6GOKx0FbRnlO4ZIcDbhIDp2Ha/yrGsLlpkcuIUxSQiEQAiEQAiEQAiEQAisEwLG8CbHhgZg400vWUNKpiDvkDeGocoM82rZtpKjpONBnqhukWergwcPNhlEWdvIToyfGHvRS0wKtpO5vCSjHvsMg+0+WzSfwZh2llcz+92Wk24vlww1afuw/PC4lV/pcFvJd9t6uauFW/Ih+YrM5do89GD/OcgH73w5x3bec0wsa7e65Ylkx5LbXF8cMHP+FcmyZFIGdOWJzET0tWs+YdkbE/TeOexbMp76y7jApKpr5PiidVF79aNJ5zk85yyHQAiEwGoRMI9Et+a+5LnF05j7/GYOngdY0A96VnoulNFMPU82M5+1PnfPUf3W89cz3fPcuIaOmU6ZDpZRlLSe0Wvd5rU4fo1tvrv53RwrY6qnnnqqe/rpp7sjR4605dJn1ximjNyLHY9u991353jH/aLiWpxbjhkCIRACIbB+CcRgbMrXrh7QHuQJIRACq0eAAEk56y0Wn7+jSBxXDK9ea3KkEFh5Ap4vQqVLOQKFCgG1JkAI7Pv372/rfieULhRRylgvD2P1iRBKevmiOpSrsn53hFnK/lK6K0+JL9ZnRUrA1W51VGpZrO31HFWfIF+sfeQpU/sRsm3XDselmNA2ZeRTWmhf1VNGY/JE2+VRbJRRmX0rT1ptqmVtSAiBEAiBEAiBEAiBEAiBEFg9AjUmX+wRla8JzMXuc7dyJYOUPMQjjJdjGEMJZBLRxDbZRLlJwSR4eeAouWpYzv7PPvts90X/Ao/wXV8n2YysU6HaUOvj6VB+q3YrU22s7dZr+zCVr4zjaG8ZtpH5KpTcJK/kqgfuv9NgjAEZmY1MOgz2JaORsSpW2xzLMStgKTiGCVVy27C+anedUxmblZxLJnWN7FPGbSUPSmtStpYdR9u0MSEEQiAEVoNA3Qc9V9wL3YOkDHDo6yxvtuDe7r5Ot8jI2r3afdy9nacx9/Pcp9euVxgf6JteNmbg+O6773ZvvfVWd/r06TbGodet56prp49vtmC84jfNGFRqPCNP39WHeRg7fPhwd6Q3Gtu61QvQPi25pZXZbKxyviEQAiEQAqtLIAZjq8s7RwuBEFglAgRnSkWKwI8++qgJK4TKhBAIgW7OEAoLChceuUxsUECVct1vaLhcynYpgZaCpt7us2yyoiYNbKcksK68yQxvk4mUOpcv9RMb8+nae9uxBx96sL35TYCm/KFQ2LdvX3tbnyAtalsFCqFqr+NRUlgXHe+TTz7tl0e//9HbVw5+yytZS+/rHn3s0fYmHAVGTRyYyKjJAW0gwFNq4KQNjrsZFRzFPWkIhEAIhEAIhEAIhEAIbGYC5AGRzEA+IEuQYcpgDJuSqSqdxMu2kl+Gck6V/b7/vOb1G/3LPLcMzshZZ86caV5W6hhlFFX7jKf2IaeVXFfyUxma2a4O61VGOiynDNmPfGfZi3nOfxiKSeVXOixzf29ExjPGeKh95VsuFsUOVzIa1uQwcpn1Kt8W+n/FsgzbtJl86vwZ5tmv2mDZ9SPnqZ93lJEHsh2997HRZ6HkKxPZrwgnDYEQWC0C7kk8IbpXubd98skn7V5tebMGzynPIZ7G3Oc9u9zD6e1wmvTc2aysVvO8XQfGYh988EH3r//6r90//dM/db/+9a9bnzWe4IGVkZT+XM/x1WzfLBzLWIJhmLFLja9q7IMJvbMxR+mmlU9/noUrlzaEQAiEwMYnEIOxjX+Nc4YhsCkJUARSXlIGltJzKSBK2WuQbjlhtgls3/5Id/To0SZQrVZLCXcUEes1lMApJYCWYmUx51OK95pMGJ9csF4KeUoBy4w3KQ4ot8rjXwnHJgCGkxHaREjWJkp52+uYw32qrcrXJIJyN/rJlId6o7MSrB99dPSG/1BxVOevDvs6lqDtjqHN9QlM+7kPKCO1r3apv5RSlm2TL61yta98+4nyxIQQCIEQCIEQCIEQCIEQCIH1T6DG+cb8JQ9M86zILIygxAryyELzhaE8VTKVsuQwcSRHjT73ZftQPit5jfxH1zJJx1LymH2H9Vd7bK96S46sbZXWMSdtx1i+Y4+H4i/fcrVhvvMa379kNjIgpuTVR3p5f3uvDyKXeqGIvCdlEGgiV768hNkj4No888wzq3J9HIvsnxAC0yJQz5WhpzH3ts3sacw9XnC/pmf0G3R/9hzbs2d3f3/+oSHxtK7PZqy3nuel+/Up6HPnzjWvYryJ0aW6Lp6pvGUxFKNPLa9anp0rqRP13Fd/6XUXuib6Sh3ffvOF0tvW72+hsrbVOOJu5+X4NYaYdGzH8xUQ/VnZu9U3qY7khUAIhEAIhMByCESiWQ617BMCITDzBAiNBBZvHJUguZRGEx527drV3iyNEnAp5Nam7M6dO7pXXnllQQX5SreM8EsIXk7/Wum2rHZ9JbRSEgilLJBWLCW97ZRZot+kN814GqsJDeVsM/Fwo5/k8HkVEwE1YWG7dcaffs8UDmJXDsZuyfejptw+vt+vuK134e3tNb9jsQR57bJc51Dt1RbHM0ngGl+79k1fblSWoF5KAqlIiN+16/Fe8fFYW7bOmJCiQnnHrEkG64T/8lKmDQkhEAIhEAIhEAIhEAIhEAIhcK8EyB3ktPkCOaVktSpTslDlV2p7bRuWlVdy0/j2kttKnpIOg+1kQHIffY3lYVDfcLtyFWwTyWmi/cVqQ8loVV5a26TV5uH24bLt5E9tZpDGS3XJbsPUZPez/adBTYDzEIJ5wuwR8OLniy++2D3//PNTb5y+Qi803t+nfuAcYNMRoN9iaOKe5L7mk3/uk+5fmzV4HvjawdmzZ9uzwf3bc/Dhh7fG0GaKnUKfc89jtOj+x5vYP//zP3dvv/12d/LkydYn9denn366+9WvftW+aMFzp+esa0Wnqx+vVDAGcN93jLsF+lm/I/2EfnbS+EEdttPd1kvC87XX/uoxHjDOWsy44MH+09y8nE4K6nPsxdQzaf/khUAIhEAIhMByCcyvSVhujdkvBEIgBGaAQCn5GJh8993ShWeDc0YfBA4D/4TZJuB6EfhWMzSjpdU84AwdqwTipTaJ1y/KHMqtUsiX8t7kAGVPKR6si9a//fZGexMNc79tkwNVThvUR1khWhbLSIuQLQ6PWeWG7f/u295Q7LvRBIR2ULzZR5tLiTBUEJRSQZ72aVtNXlAaC7bZl/EYJYN95FWbKl8ZfXiYKlf7S2vfOu6w7VkOgRAIgRAIgRAIgRAIgRDY3ATICWspK5CdSiaTkteGoeQxciBZSzoMtpOnJm23rfYvWY1cOPcS0bCifvm7myPZUBvE2l8qlCxZ7ax82yzbThbVlqrDNsFxtWG4z2hL/s8KAXI1XZ447aA/rOXvbtrnl/pnhwCdkbhnzxPtXqvfuYcx2qEjs7zZQt2fnf/nX9z2NIaFT3nS6wv5jd5bz6hnpjkWkZGYF4F9QUL0adD6PChvYozFDh061Aysjx071u3bt6+9yOs6MXTUZ+/2DHXNhjrRhc5AOS8KL+aeTw9LX+w5Ic4XbKO79ZuT3nffZAM3n9d2fOXofReqc75jJT8EQiAEQiAEZoFADMZm4SqkDSEQAitOgNKGNyPGKTd7ZeFSgwG+N0MIEgb+CSEQAitHgOBfgrdaKQoI7NJSGlBI1Lq0FBSVjivwTTrU25WUQ5T7peC3P4MuXsrcE0b3hR9OYAyPV2+dtfvAlof79vYGXb0CoBRNpbywjwmDapfjlHfDfsqmlb//gR96JqNMoEQR3WccZ/t2nzsZfdoEH8oG+cpWjPJh5fphagqBEAiBEAiBEAiBEAiBEFgZAuQjsopIRhoPQ1mrZL35yoxvr/qqDtvF+ULJhuRBsqE4NPKST2dULynZXsExbDMpbnJbGfsqQzckOseSC2u/pCEQAiGwGgR27drZG8Zsn7vXMsBxnxrex1ajHbN0DPfoy5cud+f6Pxzcw48fP970adHp3/uVwtdzlVGYr0a89dZb3Ztvvtn5/KT+x1Br//79zUAM9yNHjnRPPfVU88RpG72m56Y6fG7R9XGd6tk+3sLSt9KD2pdudKEwHH8sVM62eo7f7Rlu+zDOV2/VU2XnK5f8EAiBEAiBEJh1AjEYm/UrlPaFQAgsiwDBoxR78711OqyYALNnz54msPgMnYF+KTuH5bIcAiGwMgTuVZim5C+lv8kCv/cyEKt1ygj3AuuMxLxxRukv2lf+cNKhFBbyKCTq05LuBYLy9vv2Rr/v9zfbfULesC3a4XOWFCDqYPjV9XMZlBLOuRQi9lPm4sWve4Ox0WdZvvrqq3acMg6zbxnW1f1ISmEiVp3KK1frUuWG646dEAIhEAIbnQADXIa4jH6nGTxfvE2dEAIhEAIhcO8E3LuHnkDuvcbJNeTePZnLSuaWzFHpSta9lLrIZ2VAQcarWHXU5LdyJUPWNvKafb0IpM80+e+W7Gh8YVKc/qjJebVT0hAIgRBYJQKlL/JZXPc2wX2M1yY6JrqmzRacs+i+LZTeDJ/h+GKtn03r5brUM9RLt+JHH33UIuMwRmPmTegv6SWfeeaZ7sCBA93Ro0e75557rkVexvRPz0zXorjTkRrz+UqDr8GUfnSci/L0mfq6faQJIRACIRACIRAC0yWQp+10+ab2EAiBdUJg9+7d3YsvvtgUgr///e/XSavTzBDYvAQoDCgeSsFAUVGKMXmWpRVrkkC+5ZocsCzPek0IWK+JgdpuW3koo4S6/s313q8972jibUVH7attPpMqltEXhcf9vRvz8jimbJV3fIZmlHylHJFOiu5XlC8UJ45jwkLExDEcjxKmjlus1JUQAiEQAhuZAKU0hbV76zQDw2NvVCeEQAiEQAjcO4HVundfuZJ7971frfVRQ8lFWlvyoLSCZWOFSduUsa3kwGEZshe5s+Ssqi9pCIRACKw2gR07drT7keNe6/VV9D30StOWg1b7PJdyPHo83iEFHBjQPf/883MvXC6lrs1clqxLP/nee++1+MYbb3T/8A//0PSVdKO8h+H67LPPNoOxw4cPt09Q6pPGdPWcrJdYi6V1ukq6zOEzubYP09Jf2ichBEIgBEIgBEJg+gRiMDZ9xjlCCITAGhBgpPHkk0824ZAwwrtQGYBIeR27r//OPEUiZd+hQ4e6EydOdGfPnu1OnTq1Bi3OIUMgBJZCoAyplrLPsGwZjVEiiQsZkClL0cQoi+KkGYz1b53bryYQLNekguPUZEIZbmmvOr65PlLklTLP/Ugd9r944WJ38euLc810bxJLyWIfyxRg6rdNyshMaptY+7m/lbGY7fU2nzx1DeuwXvVXPbU+16AshEAIhMCME3BfE6cd6l477eOk/hAIgRDYDARW695tbGucnLDxCbjWqzEe2Pgkc4YhEAKzSqD0Pl4mpGvyeiBjHvoieiY6ps0WnLNoDkDwLGC8ROfGC7WvCFR+W8i/RkD/oef88ssvuy+++KJ5EeNN+9y5c9358+fbZycx9GUWRmGMxbx0XwZj8nlyo2tcKLgeYkIIhEAIhEAIhMDsEVj4KT577U2LQiAEQmBRBAjMjDu4Rv7lL3/ZhEVCcxl7qIQC0ZsvjMt27tzZhBvexeQlhEAIbGwCJvuHb7WVhzJKEKEUTdZF65RujMIq+lRJGXwxOHN/kVf7U9bJdywpwy7Kl15t1ZR5PmtZx5Oqaxjci3xGc2j05b5FwVLGaff1HsuuXLncvJ9po+B4pYgZpuqiyKEkq/uf+yQO9nGcMnCzXMoe2xJCIARCIARCIARCIARCIARCIARCIARCIARmhwB9Nt0NnRKv+PRC9N+lH5qdlq5eS+jLymjMURlEHTt2LJ7GJlwC/YY3MZ+aNCfy5ptvthfpvUxfcyY+xfzv//2/n/vs5N69+/qvHtAtPtLHbU2nGCPtCXCTFQIhEAIhEALriEAMxtbRxUpTQyAEFk+A8YfoDReh3pbxxoxlAtHQYKKMJBiPRchZPOeUDIH1SqAMqZbbfso3RmBluMXYy71FniDf/YbRmCDfMd2XBPcgdZQSz7p9REFZ9yXl3ZMoABmjlZFalVOWIoyCZ5gn3z7eOi2Dr9quXVWn7ZbLYKzeUrWvWOXqHqldytZ+xVFexcqTJoRACIRACIRACIRACIRACIRACIRACIRACKw8AS8A0t0w6qHroav59Oyn3ZXLV+Jp7JanMfo2ujU6KgZ2m9XTGJ0gHaR+In711VftpdYPP/ywO3PmTIunT59u+kX9aO/eve3zkzyJHT16tDty5EiL9eJpdH4r/3tOjSEQAiEQAiGwVgRiMLZW5HPcEAiBVSVA0GEM5u2YMtAg2DBwYBAhRtBZ1UuSg4XAuiZQRlMUc4L7ivsLRZQwbgBmO4+HZVBmnTFZeSRT/trVa921b661/f2zXXRvEr0tyiU8JU8dRznGanVfs16B4pC7ePe/ute14/SGbYJjUxLZv46hXC1XSrFWrufdK9VLQSS/6pXHqKwMzOq+Wm1JGgIhEAIhEAIhEAIhEAIhEAIhEAIhEAIhsHIE6G3oZehs6GXoaeh4zn9/Pp7Get1ZeRrDyUuezz333Jwua+WuwuzXRBeoX/gyAm9iH330UfMmxquY5Y8//ri9dL979+7uxIkT3eHDh9snJxmK+Zwn3SJDu/piAZ4JIRACIRACIRACG4dADMY2zrXMmYRACCxAIMYLC8DJphAIgWURoJSr4B6zlEBZUx7D7Ged4qY8ksmrt/4sC2XMpaxQbwe2lVvr5UVMHmUhIzZGbfZ1PAoySiJ1WPapgjJaq3oqtY99KYTUqz2Mz+Spu+p17tYrr+63VU5+KTHliULlOU6dm7wonuoKJA2BEAiBEAiBEAiBEAiBEAiBEAiBEAiB+QnQoTAUo3spvQ+9jHwGU3RAk14ynL/GjbHFOYtlNEYPRkeGzc6dO/rl7RtW/+RcXXf9gS4PA4Zhn3zySXf27NkWeRaTRzdI7/fUU0+1T3cyEuNV7NChQy3SA2KWEAIhEAIhEAIhsHEJxGBs417bnFkIhEAIhEAIhMCMEqC4G1e68NA1VOJR7gwNwChrGJSVwRjFz3DdMkVP1VHKIeuOx7sZL2VXr1ztvu//5CszX6AQKs+M2kHBxLBLcJwyNFP3JKMv+3vL1aeBLTMU45mMIkp5eRg4b9uqjDQhBEIgBEIgBEIgBEIgBEIgBEIgBEIgBELg7gRKL8NDFD0LAzJ6HPojupzSE929po1XovRZzowuysuaPI0dPDjymo/dRguutxdEfXaS97APPvig+7u/+7vun//5n5s+79sb33ZPPf1UMwzzOdMDBw60ryL4MgI9IN0d4zp9qfSAG41RzicEQiAEQiAEQuA2gRiM3WaRpRAIgRAIgRAIgRBYNQJlZFUHLM9btX63lAEYI7FS/JXBWBmUMeqqT06qi8KQIoxyTFDOvrX/+Lr2lIcyZRiXqdNxKJ6qnlbZhH+liFNOXSLjsPp0pe3zGYzJ93Ys4zFtLmMyyxWLX61LE0IgBEIgBEIgBEIgBEIgBEIgBEIgBEJgsxGgE6HDoXOhv6GLoUs5d+5cMxqTV/qfzcSm9F70WAIDMvoxOiqfWsRsveuTnOPIm9jV/lpf6i5cuNAMxepzk9KTJ092n3/+eXuJc9fju5qx2Kuvvto8i/Eutnfv3hbXO4vN1LdzriEQAiEQAiGwUgRiMLZSJFNPCIRACIRACIRACKwiAYo/Sq4KlILeBCyDMUowsRSCDMy8RSlPoCxk/DVcZxCmnGA/y8qp07bPPvusu3jxYstrhRb4Zx/182pG4SSqS521Psnoy7Zdu3Z13owtozEKPJ7J6u1Gij3brFvGQrRvQgiEQAiEQAiEQAiEQAiEQAiEQAiEQAhsNgJ0IvQsPL0fP368GUPR7dDPbHZPYzh4qVKgP6Lj8vnFJ598sjFbz/okujbGYLyJnTp1qnvnnXe6P/zhD22Z4aBzpw/8T//pP3WHDx9uRmIHDx7svawdbLo2+rZ6yXSz/WZyviEQAiEQAiEQAl0Xg7H0ghAIgRAIgRAIgRBYhwTK2KqaznBqKYGhGIMuiiVBSpE0XKdQVEaQUqAxTBMoHCmdxAqWywBNWQZdpXRTvlziV/n5UgZj3ojcunVbbxg2+pxCeTtz3uWBbNxgzHrlOa6yuEiFyrNey/O1IfkhEAIhEAIhEAIhEAIhEAIhEAIhEAIhsJ4I0HWUpzE6GnoeeV4ApJOhsxnqcdbTud1LW50zL1x17nRfjKS8jPjYY4+tG09jdGva/s03vipwtRnBffHFF+2zkz49efr06e7MmTPdJ5980l741Bfo2F566aXu9ddf755++ulmMFafnbwXptk3BEIgBEIgBEJgYxBY2szixjjnnEUIhEAIhEAIhEAIbHoCjKbKSxcYlE4USaU8s84bWK1TKlIsUbBVeUZkQ49k3tAcbrdcBmf2sf7VV1+1/Rf6N/qUps8EjD5hqWy1owy9tL8Mv+SJj2x/pHt89+PtDckHH+g/gdnvX4pSZb1F6pzrvBmT1b4LtSfbQiAEQiAEQiAEQiAEQiAEQiAEQiAEQmA9ECi9CUOh559/vulFtJueJ57Gbnsae++99+7wNFbcZvUau350c64hgzCGYc7h3XffbV7F5HmJkjHYiy++2LyJ8aAm7tu3v9u/f1+vL3uk/zrBI00/NqvnmXaFQAiEQAiEQAisLoEYjK0u7xwtBEIgBEIgBEIgBGaCAEXYUr2SDRtOUcUYrAzEGHR5c7UMxEoRWS7/rZfRlmXBPpaH62UYZrs2Wh+9PTk6luMNyyhXgRv9PV/tacox5+ZtUYoyXtEcW57locFYtak8k1kfRm0opeFwuY6ZNARCIARCIARCIARCIARCIARCIARCIARmiQD9Rb1AR+dCXyPE09htT2O9Nqq9BEl3RFf06KOPNmbYzUJw3RiIeVHz6tVrvYe4r9unJ8+dO9eMxT766KNO/PTTT7vz588347c9u/d0zxx5pnv11VfnjMYOHDjQDMS8RJkQAiEQAiEQAiEQAuMEYjA2TiTrIRACIRACIRACIRACdyVAgcbIqhROFFkUbJRZFR5//PE5D2TyvNVYSkrr5YGsDMas81JW65Ri1hmMMRLzmUrKzTJSU8cwyOeK/+uLX3f33X9faxsjMW0cGntZZxRWec5j9+7d3Y4dO+Y+d+lcRPsP49CwbFaUiEMGWQ6BEAiBEAiBEAiBEAiBEAiBEAiBEAgBOgu6D57Gjh07doenMS/3zadb2Qzk6Jiu9p90/Pz7z5uXLi8/HjlypDt06NDcS4NrzYF+zXWi52IY9qc//al74403ulOnTjUvY67vE0880TEIe/nll7v9B/Z3hw8dbro3Oi7XnTcxOq3or9b6aub4IRACIRACITC7BGIwNrvXJi0LgRAIgRAIgRAIgZkmwPCqDMaW09BxAzHGYWJ5ELN86dKlOSM0n7NksDX0YqZsGZhJa93yyODsm+77vszN7/vYp4zPhkZt2q3OvXv3NmVafbLSm7jeMn2IwVi/vQzFyjtZeSGjeLON8k0sJrU+KV0Oq+wTAiEQAiEQAiEQAiEQAiEQAiEQAiEQAkshQCdRnsYse4mPvoRHKin9SOlgllLvei/rnOmknD8PXZa9NIgVT2P0QXitZtAWeiw6L9FLk7yJMRZ7//33u5MnT3b/8i//0j5HSTfFWEz80Y9+1L3wwgvd0aNH+89O7u+8vJkQAiEQAiEQAiEQAoslEIOxxZJKuRAIgRAIgRAIgRAIgRUlwNiKMq4C5ZxPSFZg3EVZRokpUOA999xzcwZf9anKMgCr9dpnZDB2re1Xy4zOhl7O1Gv/ymcIVkZf0jIMoyisZal1kSJu586d7Y1N5X0W0zkxIrNe3snK4KzqcNyEEAiBEAiBEAiBEAiBEAiBEAiBEAiBEJgmgdJn0F3QqdBZ0E3QtWx2T2MY0BHx4vXee+81Q60ja+RpjJEYQz4GbIzEeBJ766232ucnvUxJv/TUU091r7/+evMqdvDgwbbOw5hr+9hjjzWd1DT7UuoOgRAIgRAIgRDYeARiMLbxrmnOKARCIARCIARCIATWBYFx4ylGVUsJDMR4ISuDsfJYJq23RSn+lGEwRhFKMUrRJlAMVqz18kLWbNT6f9/dHL1tW+Ucs45nH29z7tmzZ84wzJuoonOpWF7IvAFaRmjSiqW8rXRokCavouMlhEAIhEAIhEAIrCwBYwXeG4wB9u3b2xuvP7qyB0htIRACIRACIRACIbDGBOgV6EO8qEcXYfxDt3H+8/NtDGQcJG624JzpkLBgqMVoCyMvA3qhcVqexuiYHLNebqzx6OnTp5uB2Icffti933sV8xlKxmz0SYzFXnrppe6nP/1pd/jw4WY05rOTrmtCCIRACIRACIRACCyXQAzGlksu+4VACIRACIRACIRACKwpAUpOijyKNqGUepRu8ij+ysBL3tADmW2lnJMO1ynsSnnHyIzBmX3Fixcvdl9//fXcebdPZn77XXff/SMPZGUcVsZw42kZf1E81mcO6jOXUpFCUlreyaTOVV0JIRACIRACIRACK0vggw8+6P7qr/6qTRD+l//yX7qf/OQnK3uA1BYCIRACIRACIRACM0CAPoJeYceOHXOexh449UD/Nl0XT2O9DonRlsBQixHZ008/3QyzittKXUL6J/HChYvd573B3pkzZ7p33323eRR75513mt6JHojO6Be/+EW3d+/e7om9T3QHDxxsbeJRjE5JXOqLlyt1DqknBEIgBEIgBEJg4xCIwdjGuZY5kxAIgRAIgRAIgRDYVAQo7ZarHCsDMUpABmKMxkRvk5aHMgZiDMIuX77cjMWU+/zzz5thGtCMyoZReWUuX77S599s2xynjNcqlUex53OW3lpl6FZGYt4MrbzyUMZ4rAzGpBSHZTxWistal1aeVEwIgRAIgRAIgRCYn8Bnn33W/Z//83/aM/9Xv/pVDMbmR5UtIRACIRACIRAC65wAHUF5GqNbmPM01n8Kka6i4jo/zSU333mXp7FPPvmkcaGTGX3mkWe2rcvWr5TeiL6IzglzeqazZ892PIr59CRPYpYd23V58sknu/3793c///nPuxdeeKE7dOhQt3v37qY/sj0hBNYjAb8FHvPoVn2tQUwIgRAIgRBYewIZWaz9NUgLQiAEQiAEQiAEQiAEVpkAJWl5KKMELGMuxloUhbVOYcgQrJSmlHtirVP41Xb7WB/GKl95V65c7d/cvdzq+PLLL9vktHYMo/Yw/KpoWxmCMR6jsGRkJk/ZUvYqR3FY65bFGI6tcufK4UIgBEIgBEIgBEIgBEIgBEIgBEJgRgnQEdAn0C0cPXq0f4FtW9NJaC4v6/QgmzXQ9ZSnMV5o6XLu1dNYebdnIOZTk+oVeRb76KOPmn7o4S0PN29mr732WjMUYzB28ODB9tlJLxvyNlZ6oM16bXLe65+A38Lf/u3fdn/913/d/ef//J9bdC9KCIEQCIEQWFsCMRhbW/45egiEQAiEQAiEQAiEwBoQKCOq5SomymCMIlW0TvFhuYzELFO2UjZWns9ZXrz4cDMyc9plZKZsratLfsXhOgXhzp07mxcybS8DMkZijMOs815m3TKDsjI4U16scx+mxaEUx7XeGpV/IRACIRACIRACIRACIRACIRACdxAgZ/EUfePGt3fkr9QKGTJy2UrRTD3jBMj+9AaMkugOvvnm2pyeovQd0s0W6GHoZ7wYKNDn0Kv4jGe9nIfdQgG3MhLzO+a5/quvvure7z91+cc//rF9fpLBGC+3vC0xCDt27FjzJMZgjBHfE0880Qz6Sp+z0PGyLQTWCwG/jd/97nfd//yf/7P187/4i79YL01PO0MgBEJgQxOIwdiGvrw5uRAIgRAIgRAIgRAIgWkQKMMrilWGWmXcRSlIsSit5eG6t1MpH22jKLFNtCzafu3atZYqoywFpXzb5VlniEZJSXnIlbs2aJNImWm9FItVzmQGg7MyJKtylV/leVmjCK1znAa/1BkCIRACIRACIRACIRACIRAC65kA70xkJnLaNML581ubN6Jp1J06QwABugJ9mPeqI0eONH3Be++913366aeb3tMYHQ/dDM/wjLvobZ566qnmBay4zdeLrl690huIXWifl+RB7OTJk81Q7FzvYezL3nDMS34+N3nixIn2QqBlHsUOHDjQ7du3rxmn0cvQ0ThWQgiEQAiEQAiEQAhMk0AMxqZJN3WHwDolcLUXhkw+b0aB5MKFC21S3gS9N3y4ik4YEWBkQFBltJDQNaH/3LlzzXhjmjy8haYvXrx4cWqH8XuniKAkmmbgWYmiZZrnMs32p+4QWCwBz08GW6J756QwNBArAzLGYN4+9VuRWqegVI+UglJ6+fLllk6qd768UgJTTJaBmLaJfv/yq80mPsQyIKty89Wd/BAIgRAIgRAIgRAIgRAIzK8uRwAAQABJREFUgRDYbAS8ZCNOK5AH55Mnp3XM1Lv5CNBf6McMlugK6CLoKAR9kOHUtIwiZ5m288aCHvyTTz5pBnR0Jjy+4+VFvAql38Ht2rVvunPnzrZ93n333WYs9tZbb3W///3vmx5HHS+++GL37LPPdi+99FLzLMZQjJexYZ1Vd9IQCIEQCIEQCIEQmDaBGIxNm3DqD4F1SMBbL3/5l3/ZJpDXYfPvqckMgM6fP98myf/3//7f3RtvvHFP9W2knRkOeONsmsqw9cSLwQZjLgqEaQbKhjIemdZxXFfGIdM2El2Nc5kWo9QbAitNwL1DpIAtJax1RmEUkvIoHaV+O/K/v9lv/260fantUTdjM/XxTkZJyYjMvZ2nMdE9QB4lpWhZ3nPPPdc9//zzbZ+lHjflQyAEQiAEQiAEQiAEQiAEQiAEQiAEZpdA6QLGPY1pMQ/nDKc2ayhdivT06dNznsYOHTrUkMj3YqzIOxsjMalIB0Ov4wW9P//zP+/27NnTPIjxVHak9+i2d+/ebteuXU3fTjeTEAIhEAIhEAIhEAJrQSAGY2tBPccMgRkl4K01QgoPQL/5zW9mtJXTbxYhmTD39ttvT/9g6+wI5W1mnTV7Ks0tQ46pVD6otI4jnVZwXRmPTDusxrlM+xxSfwisNQFGXPdquMtoTOx6e9febO3WG8OMX0cGsBSefq91z6c0ZjSWEAIhEAIhEAIhEAIhEAIhEAIhEAIhsL4JkPkrOpPSAdCJ83Rl3dcOfJHAS6yMxuQJXi5bDR1iO9gM/HPe5XXN5yXxwIkRWOlWfMJT/N3vftf99re/7d5///32GUvzLAzLnn766e6nP/1pd/z48eZZDGPzMPQ7CSEQAiEQAiEQAiGw1gSmPzu81meY44dACCyaAKHlv/7X/9refln0Tim4aQhQBhBod+zYsWnOeaET/eqrr5px5TQNuRyfUoaS5tLXlxZqzj1t2/PEnvaWG4XHNINzoWy6fOnyNA+TukMgBBZB4Lah2M323C/vYzd7Q7Jr/dvDFKLu96K3X/O26yKgpkgIhEAIhEAIhEAIhEAIhEAIhEAIzDgBhk5kfp9PvHHjelvmiVykG6Dz/PDDD9tnFXnVYgxFp8fAyctkhw8fbkZT09YjzhpGDHh/93lJHsR4Fbtw4ULj47OVzTN8b2BmjuW1115rn/mkT/G5T5+d3L17d/ukZXl4n7XzS3tCIARCIARCIAQ2J4EYjG3O656zDoGJBI4ePdqJCSEwiYA3yLwRtX///kmbN10eRcCHH37Ue+HpvfRMMVA8nDp1qvO51GmFZ599tr3hNu032y5c+KpXqLzfPvs6rXNJvSEQAosnUF7/KDm9JUu5Kfrcrs/u7tu3r93zt2/fHoOxxWNNyU1CgJLfbyMhBGaNgL6ZEAIh8EMCJrWnfe+uT3r/8OjJCYGNSYDnnfI6tF7OsNq8Htp948aNJp8179A94GpzpXdjPiznHkjnI614t/2zffYJuMbD62y5XmytbZUnLY9YjMLI/SIjKPK/L45YZzRm3fJnn33W8ar1wQcfNCMyL5LxmsUAqvrT7FNamRbix8gOH0Z09LVeih1G+lXGYj/+8Y+bR7FnnnmmGdfxEo+d317CwgT0Uf3z229v9N71tzePdgvvka0hEAIhEAIhEAL3SiAGY/dKMPuHQAiEQAhsSgIjrzujz5dOE8DWrVubcmaax0jdIRACm5MAZSWlpU8p8CJJsSxSAF+/fr3lM4jZTJ+b2Jw9IWe9VAJ+E96s99tJCIFZI1ATeLPWrrQnBNaawGrcu2/eNFE/3ReK1ppjjh8CRaBePjGxL66XoN1lFDPrbS5jHakXexhSVDps+9AwqJadp+VKyXWMVuiYpD6Hx8g1YX0T0B9GxjWj/sH4S/9m2KS/1Hr1eUZhXkj1whiZn1Fixfod6x8iWUe/OXbsWPOO5esHyu7Zs6f1q2m/dDqLV6Z+U14i/tOf/tQ4YcWb2MGDB9uL1keOHGm8vHC9c+fOuU9PxlhscVf0/Pnz3d/8zd80Xfh/+A//obFd3J4pFQIhEAIhEAIhsFwCMRhbLrnsFwIhEAIhsKkJUJysxkQxZQSFXkIIhEAIrDSBerPcPSb3mZWmm/o2MgFGB94WFxNCIARCIATWB4HVuHeb5Dxz5kzzPjKrVMiXSw3L2Wepx1jp8uulzQw2GHYIZdgjnfWAL0MVxiMMTy5e/HrWmzzXPl5r/FYZzsx68FlAnozOnj3bXf/menf91qcDsa8+Xql+U5GhkOVKlXn88cfbi0FeDhLJgjEYm60eUNdymI4v1zrj5O++Gxk/loGY36M+w8CQFyzrvInr6xV9ZvKdd95p5Zz9yIiJ17nRMj0nwycvIPjKxBNPPNH5pOIDDz7QffnFl83z2NBTVhlBVbtmi+jKt8Z5+m25h5w8ebJjHIbRK6+80v3bf/tvm3x46NCheGi/B/Q8tv2v//W/ut/+9retDzLGSwiBEAiBEAiBEJgugRiMTZdvag+BEAiBEAiBEAiBEAiBEAiBEAiBEAiBEAiBEAiBVSdQHolMcldcTCPK2MT+4noyBigjLOcw64H3Hu1l5MGgg3GHuB7aXn2keM8662qfdvO6dK2Psx6u9p7bGE8wCCrDHG32eyxPY8PfaP3Gx1P7MB5inMjY57HHHltXv2nt3+ihDDD9nlwr3r7007q+Pn/o3lDbGRH6VCTDsPImpm/Xfsrd7A3KHtvxWLd37972gpjU1xJ4DBN8ppnRYHmb8xKZexKvWPqI9NFHH21l9L/6VCVPY9qifY5d94KNfo2cH69quPn0pJQhpmjZb3X37t3tt4nXZvTAthn6QM4xBEIgBEIgBDYigRiMbcSrmnMKgRAIgRAIgRAIgRAIgRAIgRAIgRAIgRAIgRDY1AQYHgyNDhYLg5GCfcs4YT0ZjF2+fLkZ2DiHWQ4MCrSR8QWvPzxJffzxx51PnTHAWC9haMi0Hto8bO9w+V7aXr+PStU1abnypMN4t2Mz8tqy5eHe6Ofhuc/b+W1eu/ZN/zu93gxUhnWMn5d1x9PfeBfTv6otw/2yvHIEim+laq7lSuW5FiJjrDL2ssxATGSQ5V7MQMy9ocq9/fbb3ZtvvtnW1VPXvNLKYxz2y1/+shkyMQxjBMaoST9gHLZ9u68nbG9fUGBMJo9HznFjJ23WTvfXd9451X3wwfvNyFUbtY/B20qEIZuVqK/qWKl6/RaFI71nMZ7XcJLHYKyMfv025bkWw+tRbUkaAiEQAiEQAiEQArNGIAZjs3ZF0p4QCIEQCIEQCIEQCIEQCIEQCIEQCIEQCIEQCIEQuEcCDJFOnTq1ZC9hDAMYl1Rcqcn2ezydRe3OY444yehhURWsQaHy/HP8+PFmfLFeeDOG8Ak7cb0EBh4MZ0TL44YxyzkPhj4MefxuBEY+8soLmGWGNgxJ5FlmXDL0GrXQcXF+6KEHm5corLVdHxEZptR5SPV7sYxVLCtT58xQiNGQ9YSVJeB61L3zm2+u3TLou9F+0669fuHaM+LVD6wzFHWfts7wqoyv9Bnb6x7suvP65Rq7didOnGifP3QGdX23bdvW7n2Ml0TX3ucSDx8+1HsKe6yt23f79m19HVtbmSpbnsbK0GmcTPUnXsiefPJgMzJzHtrpnKvvj++3lPU610rv9T5Y1+Pb73q211fOqM05OXe/+eKCK5Z4nDt3bu4TsLYnhEAIhEAIhEAIhMCsE4jB2KxfobQvBEIgBEIgBEIgBEIgBEIgBEIgBEIgBEIgBEIgBJZIgMeq//f//l+bzJ/GxLUJ+ZrUr4nzJTZxxYszkDhw4MCcEc00znslGq1dZeijvfX5N5+Ak78egnYydhPXS2AQw/BGLGOqYdurPw/zLA/zh8u2+aQoT3EMXYSvv77UG4N91YxHGP34fJ/P1TEWss6g5IMPPmiGQgyEar+289g/x9JmBj0MgniB0kfkMVDhHWrr1m1tXR6DHsYrlms/+yYsn8D49a6ahvmWGU0x/GI09PXXX7fomjMsksrTT0T9wPqvf/3r7o033pjoiWp473r55Ze7n/zkJ63f6gc+iXjo0KFmrOn66hM+jTjyGra99RV9QR9YqeD37ljuV+JKB+zKsE56r0ZorknVWb+9lWozY09Gn+NBuz/77LP22/RbXS/38vHzyHoIhEAIhEAIhMDmIhCDsc11vXO2IRACIRACIRACIRACIRACIRACIRACIRACIRACm4jAwYMHm3HBYievy/iLsUF5K5qEy4Q5wxcT888880z71NmkcquZx2CC8QRjmsWe72q2r46FMSOQV1555ZaRD0OfLc3Yp8rMeuoceD7CfL0EbWZIU/1a3+Ut6OrVa7dO4ftm3MPIpwKDL1FZgSHmmTNnmjGKdQZC6igDF0Yj8hirMAYrYy/HtcyQxKcCfdJOWWHo6amW1fHRRx81T2T2s3/VoW+LyjqXWi8jOOvOdSUNhlpDN9E/xnyuaxkv1XVl7DWMDAb1h/Pnz7c+4Jq7dsqoo6J8v5WhJ7AXX3yx3ZtdJ9HvSaw+4Hpa3r9/fzPSYgwozz1OP7LNftU/rFuuPrGeLlf1Z6lzqN/bcs/B/n6TuDMQ9XtcqbBnz57++l7r23hnjX6frlF5g7tza9ZCIARCIARCIARCYDYJxGBsNq9LWhUCIRACIRACIRACIRACIRACIRACIRACIRACIRAC90yAwdhrr73WjAsWU1kZn5i0N/ltfVJ47733mnclE/Ovvvpqd/To0UnFkjeBAGMe1+Tf/bt/Ny/fCbsla4UJMCjhfYjRj6Av8wDGS1AFRltiGYTxCPX3f//3zSCoyiyUPvnkk90LL7zQf8rvyWZU6bOQvEMNvcqVoRCPYdu2bW+GRbwY8RD47rvvLlR9tk2JAEMv14Dx4I0b17tLl0b9RF55ELPMaPbv/u7vupMnTy7YEvdS/YCx4O7duztGRwzGeEV0r93Sb9/Xe+vbt2/fnGEZAzNGSBXcNzZqqOcOo7eEEAiBEAiBEAiBEAiB1SMQg7HVY50jhUAIhEAIhEAIhEAIhEAIhEAIhEAIhEAIhEAIhMCqEjABz/BgsRPxjBLKO9FGNlBY1Ysw4WDFecKmZN2FwNB7EE8/16/faAZdjHx4dirPXbwKMe4pj2HyP/zww+7s2bPtCOqxjSepCpcuXZorL49HKL8fXpvEI0eOtLzy7MTYx29rUlSeJyif7eR1qAyARp7CHu6NgXpDoS0Pt32H9VjmpcoxEu6NgD7huusLjP5c65ER2OhzoDjXJyMZDpYxmLzyMMZLlXqsq8P1YQDmOvL25XORzz33XMurfKnrX2X1I8ZhjMX0A7E89Ck37mHMfvJzD76365+9QyAEQiAEQiAEQiAEFiYQg7GF+WRrCIRACIRACIRACIRACIRACIRACIRACIRACIRACKxbAowOGCss1mBs3Z5oGr5pCDD0qk//+VxkGQBJeX261Bv7CNd6Ax/ewT7//PO2zhjo17/+dffmm2+2df/UNQzj67zniWU0xmDM50QZgDEWEsvwpwyB/N7K0IznpHHjwHEjoEnrzms+737D9mZ5YQIMvVx3RmOWv/jii+ZBTl+Rx0iMRzmGhKdPn27pJ5980ozIxvuCdde7PvPrU7wHDhxoHuMYBtqmXzz++OPNULCMwuTpI0vpB+N9YuGzzNYQCIEQCIEQCIEQCIEQWB6BGIwtj1v2CoEQCIEQCIEQCIEQCIEQCIEQCIEQCIEQCIEQCIEQCIEQWCIBhjc8NTHg4RGsvD8x4LEun0GYZYY9UuuMwXwykgGQdfvxEFXl7W9dKjC44gWKt6fyAHbixIlu//79zaMTY8rarmx5DVPeuuhTkiKPT+oYepCyLL9iHaPK3quHqBgN3e5YrnVFHuV4lqu+4pORly9faX3F9ecJ7Msvv2yGgtZF/UXUn3gPqz7DsM/nQaX12dAf/ehHrS9Uv9EPXNuhAZhPi4oMxaoPVd9Q17BvVD23zyZLIRACIRACIRACIRACITAbBGIwNhvXIa0IgRAIgRAIgRAIgRAIgRAIgRAIgRAIgRAIgRAIgRAIgQ1PgLEY4x9GPl9/fbEZ/nz7LU9Ql5rHJ0Y9DHoYiPH+xECM0c+ZM2e63/3ud92nn37aewaD6fu5tK3d8hZWnqEYAvEGduzYsebdiZcn3sJ4gCrjr/IGZX3Llod6D1E7mpeohx7yCcqH5gzHhsZbtTxfqi21zXLCvRFwPfWXK1eu9sZgo0+I8gzGC5tPiDIAO3/+fOsrvMkxFjt16lR38uTJ1rccvfqEtJblHz9+vPvFL37RjAj37NnTrr3PRjIG0zcYf+kbvIdZH3oKc40rqquu+XypMgkhEAIhEAIhEAIhEAIhMEsEYjA2S1cjbQmBEAiBEFhRApRF//AP/9DeKPyzP/uzpgRa0QOkshAIgRAIgRAIgRAIgRAIgRAIgRAIgRDYZAQY7/DWxKhLtD5Mefgqb2Hl9YvBFyOfL778orvRe4iyf22r+sqjmLps55mJByeevxj5MOT52c9+1ozHIOfBqzw5DT2E8fBlnbHP4cOHu71793YP9gZgD295uBn+8BSlToZAyvAQZV3cto1Hsq1zhmKb7NKuyem6tq69yDsYL3KuC72eZWn1tUqVE+2jHynvuuo3rufRo0fbpyPrOusrI6PAkUe4ut779u3rfGZUP7PdvuVJTJ3Vl/Qz+cokhEAIhEAIhEAIhEAIhMBGIRCDsY1yJXMeIRACIRACPyBw9uzZ7i//8i+7P/7xj+0NQG8NJoRACIRACIRACIRACIRACIRACIRACIRACCyPAOMeBl5lsCPlEex2vNw8hfH8xAMU72A8Pn3xxRfde++99wOvT+oThVoerX7fDHlef/31jlEPgx0eoH7+8583HY/y8niC4vWpPi/J8Idhj3WxDIOUL29QQw9Qw+VhGcsJq0OAxzn9iEc5/URfsvzb3/62+/3vf9/94Q9/aA2p/tE7lutuzvWbUf956aWXOpGRF29gjAR9etSyWAZljz32WPMixhCsjMj0EQaGwrCP1HLbcGtbLScNgRAIgRAIgRAIgRAIgY1AIAZjG+Eq5hxCIARCIAQmEvBWIbf0FJTeQEwIgRAIgRAIgRAIgRAIgRAIgRAIgRAIgc1MgHFOeWmyTHdy48a3vRHYbW9hPDZVLM9PjHh4CGPIY5s6hqnl8vZU+zDO8Rk/x2Ccc+jQoWbg5bgCgy+GPAx2hPLwVOtPPPFE9+yzz3Y7du5o27dt3dbt3Lmr32drW1cn4zDGP/axv/qkDIDKCKgVzr+ZJaB/MDBkLFb9S39i/Mf7lz7k+or6TBl7uf4V9S3e5Gx3/X2OVNQflBcfemhL70Hsdp/TP8pgcGbh9A37zW9+0/3jP/5jd+LEifb5TOeYEAIhEAIhEAIhEAIhEAIrQSAGYytBMXWEQAiEQAiEQAiEQAiEQAiEQAiEQAiEQAiEQAiEQAiEwIwTYJxT3sB4CmOYU+tSL94x3pEy3uEhjCGPzwKeOnWqe//999sZlrenSkden24OvIR93/3kJz/pXnvttfaZP0Yux44da97CGPkIDHoYhTHmEXiCYhxU6/ff/0C/PDL+sp1xz9DIpzxAldFPrVdZacLsE2BAWAZj+qDgWuofzz33XOsjjMD0C3kjL3LbemOw7bf61tZb3sIenPMQVgaD432i1qXrJfz617/u/vt//+/df/tv/6178cUXm1Hceml72hkCIRACIRACIRACITDbBGIwNtvXJ60LgRAIgRAIgRAIgRAIgRAIgRAIgRAIgRAIgRAIgRAIgUaAkVfF8hbG6EuedcvXrl1rKeMwy4xxGH4xxqlPSSpnexmNWecZzHp5c2LYVV66fPbxmWee6Xbv3t3yht6eyjinjHrqUil/9OjRZswjj7GPT0jaV+AdjBeyWt+6dWv7vGStt0L5t+EJuN76BuNDnuv0o1dffbV78aUXu8d3Pd4MxMqTGI9h5TWMEaJ85Tdy8LtlsOl3jFFCCIRACIRACIRACIRACKwUgRiMrRTJ1BMCIRACIRACIRACIRACIRACIRACIRACIRACIRACIRACUyTAoIvxFwMvxjVXrvAEdnHOSMy2L7/8shmXMADjHezDDz/sPv744+7TTz9t+zIsK8OT8hBWKeObffv2dfv372+fkJQy8pLHsxMDrzIMsy6WMY9tvISV96YqV+sPPOAzkQ/MbZc/yWPYFPGl6hkkUH1uz549rXWME//Nv/k3vXe6n7X+UgaE+sukPjODp5QmhUAIhEAIhEAIhEAIhMC6IBCDsXVxmdLIEAiBEAiBEAiBEAiBEAiBEAiBEAiBEAiBEAiBEAiB9U6AVy+xPvlYHsHKgKvWGYZVufpMZHkHkzIWs51RmHX72UdgYFORhzEGXbv7Tz3yzKQMIy15PvHHWMe68pZ5+fJZSEZiPhcpLcMvxmDbtz/Srz/Y9i9vTw888GC///3NYxivTwkhsFQCZXRoP/2K0dijjz621GpSPgRCIARCIARCIARCIARCYAkEYjC2BFgpGgIhEAIhEAIhEAIhEAIhEAIhEAIhEAIhEAIhEAIhEALLJcDQixHXhQsXmvcv3sA+//zzOY9fX331VfMQxgiMMdjZs2ebhzDewSzLG3oIszxcZ+x15MiR5iGMsVd99pEhmM/+WS/DsFpnrMPQa2QQtn3O2Ew+Q7KRVyfewB5oxmXjnp6sCwzPEkIgBEIgBEIgBEIgBEIgBEIgBNYHgRiMrY/rlFaGQAiEQAiEQAiEQAiEQAiEQAiEQAiEQAiEQAiEQAisIQFewHj1YqAlWC9PYNblMwgrT1+28w7G+EuwzhOYKO/MmTPt05EXL16cMxhjdFWRIRYDMcZcPtdX3rvKG1OljLrKuIsR2MGDB7vdu3c3L028NTEQkzIIYzimrLrkWS/vYlW2NTb/1pQAwz6Gf3XN17Qxq3xw/ZB3u4QQCIEQCIEQCIEQCIEQCIHpEojB2HT5pvYQCIEQCIEQCIEQCIEQCIEQCIEQCIEQCIEQCIEQCIENQGBo8OV0GI+VJzDrDMYuXbrUXblyxWrb/vHHH3fnzp1r6/6pQ3zzzTebMZB91FPh0KFD3TPPPNM+C8n4i6GYPIZdImOa8VjbpD4zKTICExmfjTyEjT47WeuVZ12o9WpH0rUlwLjvpZde6o4fP762DVmDo99//319H9++BkfOIUMgBEIgBEIgBEIgBEJgcxGIwdjmut452xAIgRAIgRAIgRAIgRAIgRAIgRAIgRAIgRAIgRDYdAQYaTHOEstoq4y1Ko/hVnkMU6Y+HykVlOPxqzyI1XptH0JlgKUOBlm8RVkvoyx5e/fubV6Uhl7CGHjt37+/eQjbsWPH3Cci7c9IrAzDeJ2qyDjMspQnsTIAG7Yly+uPgL7wyCOPtLj+Wp8Wh0AIhEAIhEAIhEAIhEAIrAcCMRhbD1cpbQyBEAiBEAiBEAiBEAiBEAiBEAiBEAiBEAiBEAiBEFgWgTIWY+jlc5BSxl4MvcoAjLGYdd7B5Fn3OcnPPvuseQ1z4DI0k86t3+wN0b4ffaKS8ZdPQT7++OPNu5f1ffv2dU8++eScty9GXeJPf/rT7mc/+9mcIRijr23beAgbGX/d9hDGU9jtz1QyCKtYBmhDY7TWsPwLgRAIgRAIgRAIgRAIgRAIgRAIgbsQiMHYXQBlcwiEQAiEQAiEQAiEQAiEQAiEQAiEQAiEQAiEQAiEwNoRKEMtRl6iII9RV+XVehmDWWccdu3atWYgZt02RmH2q3Vlqh55jK8E9dpmnfeuMs4aGmvJY9glFR968KFu1+O7Ot7B5DMYK09gtZ98BmPPP/989+qrr/bbfWry4ZYnXz0bJZw8ebL7wx/+0D6x+eMf/7id40Y5t5xHCIRACIRACIRACIRACIRACKx3AjEYW+9XMO0PgRAIgRAIgRAIgRAIgRAIgRAIgRAIgRAIgRAIgQ1MgPEWY6+KZSTGE1gZfDH6ss5DWJW7cOFC8xCmjMAgzL61bH0YffaRhzCfAmTY9eijj3a7du1qhl8MvsoAjAGZ9TL+YuhVBmGWlSsjMvm17LiW5fFCtmfPnjsMzjaSsZhz/fu///vuf/yP/9H9xV/8RXfkyJFu586dshNCIARCIARCIARCIARCIARCIARmgEAMxmbgIqQJIRACIRACITAfAcrqw4cPN2XyfGXuNf+xxx7bUG8w3yuP7B8CIRACIRACIRACIRACIRACSyXAixTDIjLcNMPVq1ebx6ppHmMadZeh1njKeKvyysvXMGXoNTQIYwhW2+3LW5jtZUBWhlnWy4CMcRYDLqGWyzBLyuir1rdv396uYxmMMf7aunVr84xlX2UZi6mv1scNxBbDz/HUU57LFrPPeizjc55vvfVW9/rrr7frsR7PIW0OgRAIgRAIgRAIgRAIgRAIgY1KIAZjG/XK5rxCIARCIAQ2BAHGXC+99FJ37NixqZ3PV1991X355ZdNST+1g6TiEAiBEAiBEAiBEAiBEAiBENjABBgaHThwYM571bRO9fLly92ZM2emVf1U6mUQxnirjL0YeYnlBUxaeeUxTOpTkuRVXsLUMYwaWutldCaP1669e/fOefjiwevgwYNzL2FteWhLt237tmb4pXx5DBsalJUBmO2MwipaZ+hlvQzMpJVne0IIhEAIhEAIhEAIhEAIhEAIhEAIrBcCMRhbL1cq7QyBEAiBENiUBCiqKbynGSjuGYwlhEAIhEAIhEAIhEAIhEAIhEAILI8Az1PT9i5WLSMnzlJg8MWQjXFXefYiZ4q8fzEGq3Xp0FDMsjzGX0IZgTEYK+Ox2sYwi2HX0CNYefkqHj4n+cSeJ7oHHxqpvXkHc13sI2Anr9bLYEw9CSEQAiEQAiEQAiEQAtMhYKx1/Pjx7j/+x//YPf/883PG99M5WmoNgRAIgRBYLIEYjC2WVMqFQAiEQAiEQAiEQAiEQAiEQAiEQAiEQAiEQAiEQAjcQYBR2Pnz59vEn+Uy9rpy5UozIpOWIdh4ysCMIRijLtGnIKXl5csLVD7bWKEMwOwj2OZzoLVuP+tlAFYGZbVdWsZi9re9ylpPCIEQCIEQCIEQCIEQWHkCxl9//ud/3ozGDh8+PDd2W/kjpcYQ+P/s3dmXXdW13/Ft1EuoAQnRGSFsWoFpDNiAwcbGgPH1te+9cR4yhjNGMvKSvOQxf0oekoeM5CEZd9zElzjgDjAYMBjTmM6I1sj0vWglJCGR/VnlKbYOVaWSVFUqSb81xq5z6py9157ru+Zae58zf2euEAiBENgXAhGM7Qut7BsCIRACIRACIRACIRACIRACIRACIRACIRACIRAChxABmb+ef/75lp1rOs1+9dVX27KRRGLvvPNOyy5GEFaZxSwpSTwmixihVom1SqDl/xJ0WdLTRjBmU0jClv5VQNZe6P8QjNkcq5RgrP2TPyEQAiEQAiEQAiEQAnOSgHs3QjFbSgiEQAiEwNwhEMHY3OmLWBICIRACIRACIRACIRACIRACIRACIRACIRACIRAC00rghRde7N57771pz6RFEEaMRvS1efPmJhgj9iLiqmxha9eube/bx/KP3pMFrIRilUlM1olabtJjlXqt/q/jhv/X8zyGQAiEQAiEQAiEQAiEQAiEQAiEQAhMncBnn76nfkz2DIEQCIEQCIEQCIEQCIEQCIEQCIEQCIEQCIEQCIEQmMMEVq1a1Z166qlNyDUTZtYykkRfw+xgXicAq+UhSyA2Khgj/irB2EzYlzpDIARCIARCIARCIARCIARCIARCIAQmJhDB2MRs8k4IhEAIhEAIhEAIhEAIhEAIhEAIhEAIhEAIhEAIHJIE1q1b161YsaKzTORMlsr6RRBWGcGGy016Xpt9bUrtM5O2pe4QCIEQCIEQCIEQCIEQCIEQCIEQCIHxCUQwNj6XvBoCIRACIRACIRACIRACIRACIRACIRACIRACIRAChywBGcZsKSEQAiEQAiEQAiEQAiEQAiEQAiEQAiEwSmDs51yjr+b/EAiBEAiBEAiBEAiBEAiBEAiBEAiBEAiBEAiBEAiBEAiBEAiBEAiBEAiBEAiBEAiBEAiBEAiBw45AMowddl2aBoVACIRACIRACIRACIRACIRACIRACIRACIRACIRACIRACIRACIRACIRACMx1ApYP//jjj7stW7Z027dv77Zt29aef/TRR58z/eijj+6WL1/eLVy4sG2LFy/uFi1a1Jb6/tzOeWHGCOzcubOzvfbaa93rr7/erVy5si0Fr3+WLVuW/pgx8ql4rhPYtWtXm8M++eSTzvy0YMGCPUw235nbPvjgg+79999vj8cff3x3wgkndEcddVQ3b968PfbPPzNPIIKxmWecM4RACIRACIRACIRACIRACIRACIRACIRACIRACIRACIRACIRACIRACIRACITAHgQIj1599dXuxRdf7N54440mQHr22We75557bo/9/HP22Wd3GzZs6AgsVq9e3Z100kndiSee2M2fn5D/52DN0AsEL0R9xC6/+tWvup/97GfdhRde2LZzzjmn9dEXvvCFGTp7qg2BuU2AUIyI0vgwP61Zs2YPg813mzZt6jZu3Ng98sgj3eOPP9798Ic/7P72b3/YHX300m7JkqV77J9/Zp5Arh4zzzhnCIEQCIEQCIEQCIEQCIEQCIEQCIEQCIEQCIEQCIEQCIEQCIEQCIEQCIEQOMIJEBzJwkNYsXnz5u7tt9/unnzyye6pp55qwrFXXnmle+KJJ9pro6heeOGFJiojxCAaO+uss1pdq1atapmtZOeJWGmU2vT/v2PHjm7r1q1N7HLzzTc3AZnMb2vXru30b0oIHGkECMFkDXvrrbeaGMyj+YiwVal5ydxnziOKvffee7s777yzO+OMM7prr722z5a4oBeMHWnkDn57Ixg7+H0QC0IgBEIgBEIgBEIgBEIgBEIgBEIgBEIgBEIgBEIgBEIgBEIgBEIgBEIgBA5zAgRFlqAkmiCYeOCBB7rnn3+++8tf/tKWorQ05bvvvjsuhZdeeqkJlZYulYlnSXfBBRd0BGbnnntuJ7uV5RAjGhsXXV4MgRCYQQLmLULXRx99tPvDH/7QvfPOO22p1jPPPDNz0gxyn46qIxibDoqpIwRCIARCIARCIARCIARCIARCIARCIARCIARCIARCIARC4IgiIEuCTWBfYEzGkQMpCxYs6JfjOboF/IkB/D9TZfv27X1GlI/7JYM+aMsGyYxyzDHH9NkdFrXAXp1X22SJUIgTiBHsm+XPilAeD5SAcWMjclm4cOHuLCRVL18ViP7oo4/aZp81a1a3ZauOOuqoz+1fx+UxBOYiAdcMPm0JSktO3nPPPd0dt9/RffDhB7v929wve9gXv/jFzzXBsTZLvhGdyVIm05XsPrKMOW7FihV7zOOfqyQvHDAB85V+shwosd769eu74447rl0jD7jyVBAChyAB89Gf//zn7r777mubbGPXXXddm5tkF3O9Vjx3L2m8nHbaae3+2bxlPBlXKbNPIIKx2WeeM4ZACIRACIRACIRACIRACIRACIRACIRACIRACIRACIRACBziBIhcCFnuufee7uc3/7wtLXYgTVqzZk13/vnndxs2bOhkZBBAm6lCBPbiiy92Dz74YPf73/++++pXv9pdc801ffD7pF44tqoF9AgQ/vjHP3Y33nhj+/9LX/pSd95553UXXfTV7thjj5kp01LvEUbgvffe61577bUmciG+GBVKysL09NNP785cYim+G274fj9GzugIKyNePMIc5hBursxirhsExvfff3931113tWw8b7z5Rrdu3bru4osvbksamvuJKVwTRguhmPGyadOm3RnJZCgjxiDqNUefc87ZvfAi67qNspuu/wleiKuPPfbY7nvf+1735S9/uV2v9Zvl90oYM13nSz0hcCgQMLe9+eabnSyIBN4TFaKwU089tf1AwlKUxpB73pUrV37u+j9RHXl9eglEMDa9PFNbCIRACIRACIRACIRACIRACIRACIRACIRACIRACIRACITAEUCgMrs8ufHJ7qabbupefvnlA2q1ANq2bdta5gWimJkUjMn8QDAmE8RPf/rTlrGG0ECGmpUrV7SAN8GYZdJ+/vOfN8HYJZdc0gQ6lj3rugjGDqizc3DzdUFlPrZx48ZufZ+hR5Y7AjCCjCoffvhhE8dY4uqWW27pzjrrrO6CCy/oA87rusWLF9dueQyBOU/AnGrutYTkI4880v3ud7/r+Dc/Pv3007vLLrusO+WUU9rmGkBAOVrM25aufPLJJ9u4UY8l4Pwva4+61q07tc/WtyjCpVF40/g/YavtwgsvbNs0Vp2qQuCQJGB+e//995sgVrYx2UDHKwSVBLG2s88+e7xd8tosE4hgbJaB53QhEAIhEAIhEAIhEAIhEAIhEAIhEAIhEAIhEAIhEAIhEAIhEAIhcCQTIHx54oknuoceeqiTIemqq67qZLGTNUxAeSgaO5I5pe2HDwEZeF544YUm8Hr22WebsEJmHaKJr33tay3To2WJaxuv5bJaEVUS9xKZEVla5pIQ7d57721Zr2SMPProZeMu8TpenXktBEIgBELgyCUQwdiR2/dpeQiEQAiEQAiEQAiEQAiEQAiEQAiEQAiEQAiEQAiEQAiEwDQRkG3EMlWWBSN6sezOvpSTTz65ZVwgFhhdlm9f6sm+IXAoELCsniVRZVmyLKpsIzKOEb8Ml3QzFoyJtWvXtmWsZF5atnRZG18RlR0KPR0bEbAc5ZYtW7s///nP3cMPP9wyUsrIYzlDywHL8Eg8trcii5jNeJDlUiYfy1QSXxKhWW5469at7T1jZ3SMOKfjiNds27dvb9n+vD4srl+ylbmmyRREpOa14djUJsdt3ry5jV3v23f58uXtGjisb/i8zi+7mjHvmqlNjh3arH6b/WXf3Lr14769W9s5h/U5bvHiJf22qB1fWQpH2+4Y84tNu7HDyvNh0UY22artoyLWqseSurIq1f7FbFif5/bHasjc+b0+LMXQeRctwmOM/ZC7/TFhuw0bbV21amV/zOL2/8cfb+sfP97dNu9jO8ZKny7a3afD8x/Ic+2rNrKpfKva6Pzs00/8qvxpvH5ih+O006Yu7NTrUXFc+ad2qV/f20ZL2UZYaSufq35Vr/5Qt335naJ+vrVkyeLGrvav+qtfHcsPFPd/jmPfzp36aawftKNYaHv5TNk+EYc6l+PZtn27vjV2PW6rt5t9Qx41ZvdWb3Eu36x+cy5FPeXX6vd/+eOYPdtb24lhzQVs8jp7zUcyIpoTbI7XT87Bd3GzrVixoi1Jydaqe3fD+iflA+q2+d9W/TQ2XsxXCxsHfG2jbWeXdjq3JeWVsst76vY6+4ZFXcuWHd1vS5v9/p+osMs51FV+O6xP+21jNu85Z01U50y//vkRM9NnTP0hEAIhEAIhEAIhEAIhEAIhEAIhEAIhEAIhEAIhEAIhEAIhcJgRWL16dXfaaad1lmy84IILWvBrX5ooYE4Mc8IJJ7QsMftybPYNgUONgKC9APPbb7/dgssT2b969bFtyTfjwrKoK1eubMIa42WyoO1E9eX1EJhtAkQNBATvvru5e+yxx5pAkg0bNmxo1wrXC9ePfSlEFYQbli7+yle+0q1Zs6Y799xzW30EKxMVAi0CMxvR5ksvvdRt2rSpI3waFpnLzjjjjHZNszQmgZqsZkQuijYRmhCE3Hzzza1Nsp8Zp7IFGqsTFWP+jTde75dE/kM7jv0XX3xxv5Tmuo5wusZ1iTteffXVNlc89dRT3eOPP96W8RzW7RgsZSh0DWU7O/EZFvaO9cO7rT7ivT/96U9teebhfvhhKfOb+jAuEZD9tJ0YhODNMrk2+9tkfSMCHBW9EKG8++67jTnuzz73bPfM08/sFq3U+dmO9xe/+MXGo+4JinvtR5hTS5HqP0Kca6+9tjHwv6V+n3nmmda/jiFOqXrdp6zvlwDWX843XYVv6Vv9ZYluQiG2eF3BkU/hYwluPjteP5U9+gqr8ldLuarPa4o2awe/4Xfqt6l3tOgr/O+8887ut7/9bXf++ec3nyOE4ifqffrpp5s/v/POO02MpA7161c240a8zD9LiEQIpF6CTXUTC8nwd8op6/p65zUhlX5wrVNvsSCQKh9zDn2j3lG/qXbwuc2b3+35vtXY4stmm/cUHNTFd4wJHMwrNZ6qrtFHvjnstxdefKHb9Pym3QI4dRCzVr+ZC8oftZ0NmFo2Wlv1j3Zqyy9+8Yvmg8Z4cWSbYwhcjT/c+a7NONMno4V9L72kzc830a15Z9hP2sy3LOmLJZvNV4RZw7Jly0c9v1faEr4E6/rxW9/6VmOH78svv9SWC+a7w6K/LBlsCVo+ZuyMV/QF2/gsji++8GJbgpjvVj/xVTaydei7o/PVePXP1Gt7zpQzdZbUGwIhEAIhEAIhEAIhEAIhEAIhEAIhEAIhEAIhEAIhEAIhEAKHMQFCFgHFK6+8svv+97/fgkqHcXPTtBA4IAICyoKqsrJU1pXxKly+fEWfAWRFC1aP935eC4G5ToB/j4ky3mniCCIJIjEiJ6IkQox9LYQOhCAy86mHUIR4hZiD6GJUeFLiK2Nu48aNTdhBVPTkk082Edsbb7yxhwlEDZdeemkT1pQIip1EOiWW0S5Cs7vuuqv7X//rfzWhyllnndWEEJMJxohFiT/uvvvu7n/+z//Zfe9732tCUCLQEs4QV5gjCKMISmRlk4nQuQhFhoWYhUitMp1hQdShvrJVfQRIjrUc7iOPPNKWwlUfHsOycsXK7sqrrmz16R8ioBIiVX1YEyHdd9993X//7/+9++53v9vmMYIiwrUquNvwxfu5555rQpm2FO/9D3Tvvb+nUA93vJ1XvxLZEHvp16GgyLn13e23394yNeoX4i99gtUf//jHJuAhslOIcNSrf/getp6XAGrUX8r+qTwO20gw5Jz6jJ8TSOoXRb9YepXohv38SXuJcZy/2GqDviISIipSXwng1EfopyxdsrQ7/4Lzd4sFcceNmAmzEgvp+xJF8aH/8T/+R8vqh6d9PRLfETwRdhG8Ob9C6KTvHI8x/5SRqsQ9/MAY0Bc/+9nP2n7EhNqsXuPt/vvvb4Iy9RJYKcRc7hUdq736R70lxGo7/fUP/1PnSy+92MZt8cWC3SVE4i+EcPrVmCCgwsE4YG/xrbqdV90ETvrLpm7iN3W/+eabbVcCL3MBIZzrtXpxwMP/+ubXv/51E05W3fWI9xN/eqL1JR5EXI4lKmP7rbfe2oR2fPeKK65oIruhYEy7ZQN7vhewPf74Y23c8m9jGE/8FW1mox9s8PPTTvtSv32hzSvOW/4t2xvxljpuvPHGxh7zj3oh2auvvNrmgttuu60JU6sNHisDqrpwM8diWn5gHyzZ80IvEnviiT81jsYAH7Y5TvE5gY36qzY2lF+N9lM7aIb/RDA2w4BTfQiEQAiEQAiEQAiEQAiEQAiEQAiEQAiEQAiEQAiEQAiEQAiEQAiEQAiEwJFHgJCAgOT1119rghIiDhlxLEM5XjakfSF0zDGrejHEl5rAhSCB8IAAh1hmKDxwfmIYQiJCLSIPYhUCKgKu0UIIQuxALEPwQpDxt3/7t73AaFl/jjGxxOgx0/W/dhAhsfGBBx5o4hWZxWT9IdwZLYQthFtEKIQ7hC0EZARKBB6K+uynPmIRbXv6qadb+0br29ove0k0g0sJoGQhInZR35Dr6LGj/6sDY8K03/zmN02sQjSEq/OMlhLg2Me5N/WZmIhQ+EqJAUeP8b/9iXMIaRyHXQl+vF/ZughwCG20/4YbbmhiImJ3YpX9LWzWHufXRn7G3wiRhv31zjubG3uCHeIs4qbrrruuiXwI14wLhUBIX+sDSxYTFjmHOonIqmzfsb3t9+EHHzahk7EkC5T9iMf0/0QFA75gOUTjgP38x3n4ShWv3dPb4HX9eNFFFzW7J8rMpr83PrGx1VfjSx2O1a4qBHt8Gp9iRUhHSDQsxoJ+xAxbmbzsX8eUWMwxxGnGN3b4YuE8BEoy1ZWArupnq3bLtKVuoqZ3Me5tJeiroh1ste8DvcjxnA3ntH4jHCvBVu073Y/8WP8TeGqbfsOD7ebVKl7TDvsbp0SRV199dRPOEXsORWh1jEfjxnF8VtY2m/4aLSUOrfFsPGFqTCr6ib/rpzvuuL0jOtPn/NU5hv3kdeI87xmHl19+eRuf+ok4b7SfRm2Zif8jGJsJqqkzBEIgBEIgBEIgBEIgBEIgBEIgBEIgBEIgBEIgBEIgBEIgBA6AgACTgJjAlKCmICYxgKwOw4wJo6dwnP0FJx0jkCUYKyPCvgS6R+ud7v/ZZas2CjwOA4CVvUEQ2fPJ2sw2ba2t6vRYgTrHC8TZPK9tlIn92cUewdz+35772LJV9q339IvzVf0yWLBV/5S9o3U71jFbt27pt49bEFMgs/bb0QfAt23b3u+Dzc4WFP1011hmHLZUBorKljFRnzhPnatYsNdriuOLRdnqtb3V69jiU/XipO4q1W9VvzqxLpv4prYIojq2GPJXAVfiBRlRcFSH49RvX2IH9Q8zphS7Oj/7hn5QdnpNsX/Zxq5h+6uOeiyGbLMtXryo38aW5FNP2VXnq+PUX/arfypc69g8Hn4E+Ad/J7jg+3xCZiWCi4mEJ1OlsGzZ0f14OHrC3Wt+Ik6QNeiee+5pGX3eeP2NblHvz8aAMWerUmOohCr8nAjlzLPObBmc5s3bM7NOHTddj3iZJ4g/LPNHOOT8xjIxHEHIsHid4IO9m/4qsCK8qSxIxqr5w/sye6lTfe+8/U63cNHC1hfD+rRffxHlEJAQYRGHyDZlvja+p1qIbbSDgOemm25qAh7XcXXo+9H5S1uIUvSXdhMq8RVtruv4eOf+oBdN6V/nMo8SuJSf2d9chkEtZUiool4ZucxP+yMYw8nmfGzlW7/61a+aUAYn10N2Vxv1KzGOvuJTxDWW5SPosS8m7MSe8O/ee+9tQia2qs+camN3FfW81C8j+Myzz7TzmKfVoS6iTG2r89cxHomrCJGci/3GgWNcW2w19xuvj/Zc3+v74cO+X+bNn9et74Voxst49eo7tjzfL52oD9lTbdPfNbbYjQM7nMO1jeCNaKhstq/99Blb7+35EiKxU532G7Jgs3Ni7Di8K9ugJRT5A5ur3wiXZBQj9NNvxFiLFum3Bc0fak5Qj7HDDj70XJ/hzXhQJxv4s+eycGmvscsW58LS6/yALWyfSnFOY+HZniUxm/bzg139/dCifszyA/VVsS9/4v811s0VbOPb9h+vv4xPdXvfeGf/cNxUH2zfvqOxcg51YsMnh4IxjPgt8aqMa4S1y5aNtZmPV8GGkI/fOR/b+YY+Vd9UGVV90/EYwdh0UEwdIRACIRACIRACIRACIRACIRACIRACIRACIRACIRACIRACITCNBAQQBac29QFwmRUEAi3zJWi9Zs1xfYBpz6B5nVrwSUYYQSvBUAGx66+/vm2CoraDXQTMBBXZJmgqeG+prpdeeqmZVgE7Af9TTz21bQJqtonK5s0Cv2+2ACxhhiB/BaYdI2C3bt26JiIQwBSYswnSDYtgI24yQMhuIvAqq4jMD+wSEJaJg632E/hTBCVrKSg2C+QKptoUbRb8148y/BAuyCgiy4p6bc/2DJ7r664MIvr9420ftwCwPrXckjYIVKp3vACoc33cZ655uxdDCEYLArMVC+dXBDvVI6COMQ6rV6/eIwDbdhz5ow38EoNhv+k/hT3aXf0msH7MMcf2weRjGif9zS8JCwR/ZcLBUHBYBpH//J//c8ukY5mmsWWlTmvCB0Fg/SEYqx+//e1vt8A6DrgNC/v0f23az1bBWUWwV9v1p3arjz+M+pZAsXbqC37AZn6gzwR0nZddfEHg3X74KIL+hBgenauC9hP1Vzsofw5bAjXfEfGYT4xdvrsvAor9hePczmmM3nHHHW3MEXeYq4wzY8CYqHFkf3Og8WLMmZfNpep4+60xMcqoWGN/bZvoOJzMk659BC1skjHIeLLUHuHUsBDIsNU495y92kvUcsIJx/fXvPmtPq+bc8wN5j7LI6rPfsNCwFNtV1/Nn+o3X+xLVrjXXnu9zfXswdX5vv71r7f5Rz+MikPMV85tXrG5vrCbWMd1ZW/F3G4ZS3OwOY1oxvyqHvXpT1tdH5yLqGeUwd7O430+QfAi+5Tl/czh5kxznnlSf7GDfymuR/qz7LCv5SWJxtjgWuwawT5zLmEfHtp08cUXt3bx1xIM7vhkR/fmG2NCJpmvNj65sbFzD2Qf51+5ckXvL5/PnubcmKpPNjKbaw5b3SOxw5yuTa5Z5vjH+2vWib2vXHLxJc2mUT/URtcfYwd79WmbpTedh9hsRy88UhdfItRyDbFpu3s7meTUa4y5R7Kv8998883tWqhv656I/7huV3F9t/HXGrOES8aP6512mXf4g35zPbWMpnsR12F9pd/Y63m1r+YCY0d/Ebwbm/qZ6NU88pOf/KTZT+RHgOV+bMGC+e2+U3Y+Ntvf+JlKIb7S9w8//EjLALa9F9KzC09ctZ1f1P2scco2/qxd5g+ZBO3Dt42D2nd4/prr9M/QZ+t+ACcs1c3P+bD+cm+mXtd5BWP360Sb9jHHX3LJxd03vvGNz4lcq5+ISN1XmI/U5z4Ey6EQbmjrTD7f8y5qJs+UukMgBEIgBEIgBEIgBEIgBEIgBEIgBEIgBEIgBEIgBEIgBEIgBKZEQOBRwEwg6ac//WkL0AluCWQJah5zzPiCMcFAgS3HCBwKYgmefuc739ktXpqSATO0k8BaBVUF4mqpIcFTdiuCpwLrgnFEOgKngoUCmIJ+JcKyr/baXn/91W7jxid3B8QF7gQMHasIMqpLgFNd6heUxYZYosQ8bBM8JWj6p3/6pxZoJ2AQqLWfQCZb1Y+toLJCRCAwKtBMbCToJwjuHIrX1OMYWUL+8R//sfvhD3/Y2qJN6lavTSDbflgpngsuKuoUJOYDZXN7o/9jf5tg7TB4ylZBXIFMhaiLAENwGmMsMCVeGOXbDuj/qLeJRvpALPvUxzcFswWcFXWoy2ZZOMHW00//ci+mO7oJCbATIP2v//W/tv/bQX/9I8hrI4oUUGWLoDWeXr+jF7vccsstTeiy/rT1rQ1DsR/7+IH+qLZ7dCwf29QHuJUVy1d0F1w41nZ+wC8cq7/0QQWVq78EomU4+W//7b91P/rRj9r7JRizpJn+KkGH8yvacHW/HJb2q1cguIQIbYf8OaII8C/zENEOMYtxy3eN5VHB0CiYmt+MPXPT3or61M2Pbc5doogSaBqfxFKEl1/+8um9oGF5O0bd7GOr8WL5O2PCGPS6eZF4ZKqij73ZOtH7xg0RhXmGOKOEGeZX17GhSEYd2kWES2Rk7nC8ecDmejl//ljWKtdTwi2vm8+JOdTn+XAu/eCD9/slJMfqM77NI+o1fxGe7EtRF3GQvncsUZClPZ2TaK2uD1UnQRWhFO7mHm3xaO6erP+POmrMp/SNdl166aVNXINV9Z2518YWbdGX2kbYuz+FPbiw+dZbb2028j9CLVzNg0TOlb2MUEzbtFn/uh56Tf86xn76Rp+bW11X7Lt+/Wlt2T7LVxJ2uS4o/Jr97huI/J7vfda1Ut3OS2SmX8cTjPFxY4pw0tKNlgX8+tcva2MBe3zM6+ZvNnpOyOb86id+MqePFqwxKVGmvrj88svaOFMvZurSNvz5o/51vXG/ZozZzxjWT85lX9c+4nL+g6u28R9b+S6b+Uld712bjQn3JiVcUi9ubNSu22+/vfF2Tm365je/2Vi4L9AGhf9aUlV7CdhK6EeE5hqKiUf3FNpvnGmnc1ka9t/8m3/T2uQcivPvrbz99lv9/dzGdh/mXozg7IINF9pm3TEAAEAASURBVLR5S19VZrqaPwnFiOrZiCt2jnPtxYrPFKfhuc2vfEc97g/5LZ/gk4q2un9w/4WZtuk/5zHG9Jt6zbPYb+wz7Tm/14i//sW/+BetruH59ZN+dU7+61h+S+SG38EoEYwdDOo5ZwiEQAiEQAiEQAiEQAiEQAiEQAiEQAiEQAiEQAiEQAiEQAgcYQQE5wTyBNyIcAThBM4E2mxV7Od/AV3vCwgT4AisCX4OM7wItgq0ymwhGC4YJ+jqcRh8E+gkcrIvoROxFNGEwPL6PmBOvDFeETB8sg9cCuZ57lFwT/2C+VW0i50lVrCf4K5g6nhFW9hCkCBwXsFIIgnnEYisImBLvEG4IaCuXttowJoN7NK+O3qBlYCwdntNnVU8F2BVl6Aq0dSVV17ZAr7EZJXBpfZnq7r1iX4ThNYvNvZWYbNz6T/nxYPI45NPxpbuHLapjpmuR/bhqT18wRJp/EA/aGcVGduIYexPTCaQK+OPoDI/EASfqGgrn9VfGAoe8wV9N2yb/Qgjqr8E+itzzER15/XDlwDfMBcRShgbxATEFMZviSgmar3xxM/MXTbHT1YIYvkb8QffVr+sQsQQ//7f//sm5CAE8R7RxdFHL9stklQv0SeRjsw83ifUqLE02Xmn8z1tNPdjNhxXxdH77CwBiOsBEY02XXHFFY0rUZyxbF43J6vPZi6r0i+o2M5R9alTsSwfwQyBsnnWPEJEQhQzOjdWXRM96g9CU3aZh05Zd0p3ztnn9GKc1eP2vfpdk2quKcHzRPXX62wlUDGXOZ7gRdsxIhxcunRJ60/vERRhiYf6h9fJqm8qj7jWtQVXYjXXO9dV3PjPUBCnbeed95V23SAIcx/AFkI6Pkswpj6CG4IjYj/CY8Icoi7z81Cwp12Vlemaa65p/f7ggw82AaF6CNmMsRL/DNtESMdedV/d31sQrC1btrSxwowtxFiYEigRjhH3lA+O+mbVbT/1Ek+VcG/tWlnu5rW+IBLir6652uYaoV6FH6oXS89xIJ6zD9/UfnXybeOSjTUGHM8H/G9Za/OL6zWxmeMJ0/B3jOWwXRe97jzs0W98R5YtdQ/vhxzDb9hDhO+aZ06wj37m4yXcYsd0lLf6bIauz+4x2MgmAld28CttwbTKmjXHtTmuxre+N4b4mLZro3ub0aIeY1tfuAcwxs19VcYEi+vb3E3A5t7BuKnrPtv0Db/gsx/09wYliPNezflVn8fqp2uvvbb5puO9xic8HowSwdjBoJ5zhkAIhEAIhMAcIuCGxAfHupmaKdOOOmrspnim6k+9IRACIRACIRACIRACIRACIXC4ExAE8PltGHw53Nt8OLZPPw6DHIdjG4/UNgkOCfYJohKUCBxOpfAHY9uj72mGAcCpHH8o7YOPoDkh0y9+8Yvul7/8ZWt3YzBvfh/MXNG3v29Rr5WS9YEoR1aPYiQQi4/gnwCd7eWXX2lLFhFI/epXv2p9IHjpu6ilS/o+UF9fBO4EDwVgBfyIiwT4FAIKgWX8R0sTV/UZbJ7rg7oCsPqWPfP6+gVlnevTXZ92O3ftbLYKJNqHHwh4r++DvOP1qe/iBDT5jXoJ38oP7C9Iyz52q9MmwGuzn8AmIUjVjQVhA7YybWBLaFZ+5bGC7fYVUHde58dYneqzCZhWvXjYx3mxk+nk//yf/7O739S7u9/6fQkQsLWv/laPftNngrPq1zbvlYADCxxd3wShPbJnaMNov9T/5Qfse7IPEhOLabtgszrn9X41r+/XYdtLRMcG41R/aaP9iU7GO6/z6APv4WbjL9rvNYHeXb0ffPrprhaM15/6g5jMPut7PygBR9mexyODAN/hX/yNr/OX8nd+PlFxHGEHcaf50rhTx2SFqEIxNxlzHm2EFrZhqbHjcbRex5i/zI3GrDLcf1jPdD93HpxsCnbmQSJPY8qYXrDANrY0rPmEsKcyhY2OX3PxsD7Pm1iqF84Yn65J+kF9NuOa4I5IZbxrMvumWtRhGy1lzyh3cx+BkznTc/Np7TvZec1jhEREL4Qnjq+iDURwBHRY6FN1ObdrDL77U9TFP10j1eGcBEfEN3yN/w2L68o555zdCyBfafu6HptTN/UiHPO3/i3BmLrtT8RkSW1tGhX8mFcJv8zt2shf1UMsRGhk3BAXjVcwwIuwqwRhw/3cD9iIobSHbYSb+gI37R2vP/SDc/JFYjSCqmHhZ869c+eu9h5+fFC71Tm8JnqP2EmbtI84Dlcc+LyC/bDwmeOOW9Pv/4W2v/PZRz386tRT1/V9PrbUpfNqC27srH4bFdg5F1aum86Nr+ufa7zXjE19MR3F0MK1BH8etd14JJYj4qv+Hp7Pstc241fRLvc1/Mt9UInMhsd4ri5iboLOEtoO9zEPOmddw/mb+xvtx9V5ag7Xf1h4TTF29Z1z2NimHpt7ISJI5x2dr4bnn63nE1+FZsuCnCcEQiAEQiAEQuCgEnCz4qZnpoubKzdoKSEQAiEQAiEQAiEQAiEQAiEQAvtHwBfNB/PXx/tndY4aj8BEAazx9s1rhw4BgTPZMgSIZFYaZmiYrBWCrLK/GN8CrFM9brI65+p7hDkyQFkqSUCXEEFmj9oEtAUHBQwF5AiqMCWCEpyU2QofGSHUJeD58MN/7H7+85+3rCICdd7DU2ATzwrmERrIkCFLhCwZ6icuqgC97658TzZaBNQdJ3itjwiK2Ct4K/DnnAQHbJU1RfDbpj5BYxubK5BZ9WsjXxGAZqfAdHFgMw6yilnqS+BRETy1PBLxkWC0c6hboNI+Ark33XRTexQE9p2f+Wbt2rUtKFzCD20S7NQuwU/BcBlDBDvVJyhq37JZ8J4ASwY33+95nQ3slZlEMJe9Ap+4EkvJhqTvBGstFycwKugsq4a+wUq2Lm3SN4QGloMSEFcn26ciuhRg5weWpburz+rFRnUKyqvTOfVVBdi1Ubv1l0xs+opP6A9BXLz4AbHAaHEe+61ZvaYJ9oqBftB+7/MF7dY+AX8c1EnIga028ZuUI4eAcWFM8xN9z4f4oXHFJw5GMW+ZM8yjxl/NMTWXmBeMT3Ol59rAXvuXIGKm7Db2zInGoXHlWmE8Eey4dtQYcr0gFDO+cbS/ec+cPiy4e93m+YcfftTGvPHqemS+0y/mCJnFzD/qIwJ1TM0dwzr393mJv8wT5iFz8bC4zmmrTFnarbi3sP+OHRMv5ce/tF9bRtuvDv2njXVt8dqBFj5TgjHtwsz10dxb147hOZyfbfrs3/27f9d9//vfb287psSM5u66JqlDXa4X483HVTcfcX0mdBoT7lqWeXMTSb3bX2PHK/rUeR3n+InK/Pnzdl8LMdxb0T7+6Jo7Xj/U8QRd2mcfXEYLnvjyUT5izBGCE9KXb44eU/87zlh1Td/y0ZZ2DK7uN2T7VB+fcg9gvBtPdb9kfIwWfNjp/udf/+t/3bKG2kc7Ce7cK4zXhtF6pvK/6znb3Ue459Bu90buMYxFfjBZP7AF+/JB86x24zjevGU88IGaG6Zi43j7YISH+0/3U3zY3Kk9xqVzmK9sxqh7Dfvb+MF08RvPtqm8NiOCMR1lm2yATcW47BMCIRACITB3CJjTJ7sQzx1LY8m+EnATbZvp4iZ3spvkmT5/6g+BEAiBEAiBEAiBEAiBEAiBQ52AL5RLTHCotyX2h8DhSEAAzkZ8si+FoEgATyBM4E4w8HAsRBIlGBP4FMDUVgE2yyHKHkHgI4AniCnYSRwl+EkwJhuJIrDseyYBwFdffa3tQ1QlGCjo5n1LgOEqC1cFQAmEZJwgLiNiUh8bfC8m6CnIOF5QWsBPv7JVwLRsFcRkq4Ck+iz9JEhteSnBQsd53WvsMocPCx4CtoKjQwaEVb5DU7djiAfUoc3sIDLQNmICQU4BUufCQ0YVWdYEle1DOGepNiIIAdcSPghoEnXhQTRlIw7BRKYRAf2ymZ1sFLy1fCbRRgWPr7rqqt3LbrHXd8gbNz7RizCeaDbpQ9wdR7glA4glKq/ulwD73//7fzf++OHA3n/7b/9tE2uoa6rfRVfwW1sIALWD7fpHX333u99t/VYZd7SFPwnmfvjBh02I6FjCB/3AF7RjPF/gv9iqW1YaPqu/jFs2Y6rP//mf/7n1hT7SZ9rueYkI2Jdy5BDgy/zDXMS3hoKx8UQMQzKO5S+O5ZOj+6vLZs60TVRqP4/mki1bPuqFFO/vFuYag4rxaC4hwLT8LBGqQlxj7Jg7zDczWYwnogoiC/ObcWUcuR6wvYrrxQ033NDG7bGrj+1OOvGkxhnj2oq9utRpHv/kkx27x736MFGIN773ve+1eYPgxP/eN9/pA3XuTyn26sLONc08ar7GdFjM9zfeeGObR7xOWGL+J+rbvn1i7vyrhC+YjVdk3dyXuXW8OoavaQe7+IS26TfzrOvSggWfl6Dgx4/Nn7bRwufMk0TJuKjHph/Gm4/rePVqOx/Vv3izy/Xs/QkEY6779ifmmexaU2PPtXgq/a99fGci4V7Z7Jz2Ld+q1+tRGzAwFo1J4949hm1fi3rcN6jLHOGaSUTleuZ/bEtktXDhnvcpzqXdtvW9SNw2k0U72Uswxh+Irc8668wmINfHeE1W+D6xqXGjz7ArwZixx/+Hxf/ui/iB/tjfgg/fdw/h/k+9Pgv48UgV9xbuyTB0P+Z+ko18sfxgKj5W9U3n455UpqlmjVu9ek2bGKapylQTAiEQAiFwkAm4wM2GqOggNzOnD4EQCIEQCIEQCIEQCIEQCIEQCIEQCIEQCIEQmGYCY0HALS3wT1BFVCMQSwQr89IVV4wtNeS1EkgI5jqOYIGgR3BaIM6xNgFFgi9CB8FVoigBOSIhojFBZvVVEWwUqLMMkMChDC4ECIKmsrrITjIW6N4zYGpZy+PWHteWKyIQktlLcNX3pYJ7YmIClMRplnQS3N/UZ61ik2CsNgimjxbHslFmj6997Wstu5asWoKWFTQkSvpP/+k/NWEBbuq1lfCgBCICwZgQVgiQClYTU2B75pln7BYqlQ3OIajteHU5RnBWkL1ET9gJYgreCuJjxAb9g6O2fvOb32wB3WLhvbVrx5YNFSx94omNfb9t3b0s1F/+8kKzRTB3usq2bWMZwypbj76wtJR+wtVycCWUc079JbBLoHbtddd2y45e1sRj2s2niDgE0PXNaPGaTd2W/sNBgLr8dsWK5Y0HwZ2+I5gbr79G683/hzcB45lPia/wP2OOaGNv4qux8bR29zxj6bTRuUQdxr9MdoS4ExXj2NxkDjWfEnKaPwmxzKHsUcwJntuXiPJgFPMTAYc55ic/+Umbd4iI2GxzLVCM2Tv7rIKyhBErGfsEJuZiIs0TewGZMWl8EhK53vzgBz9oc736XumXM375lZd3txNLQlLtVp95Q33mEPWpl13em2oxt7KX3eYC83SJlTH2/rAQkhG4HImF72FFlOu6WfcCdX2ZjIk+nsp+k9Uxt97rsxD+VVyIxZFS6p6mHs2XS/p7MI/8YW+l7sn4wlT231t9U33fec0Tde9mvieyt1UxXxHnu5cyj7gHs7mPkNXQZo7Zmyiu6pvOxxkRjOmE1b2St1/1fTptTV0hEAIhEAIhEAIhEAIhEAIhEAIhEAIhEAIhEAIhEAIhEAIhMCcJVHDKYwWNpmKoQKf96/ipHHOo7SP49/77H+wWHgmYC8SXYOyyy77+uSYR9QiqER4R8XgkWBLor4A7kdBQMPb3f//3TQgke4lY1bAQa9i8LkgnACmAT2zhsUQBXh+WpcuWtmwQMm8RmxFiDctYTGx1E4gRrBEBCHgTH2k3cdrOnZ8XjOlv4iPiNsIu4qvRQvBkkznr9ttvb36i/UQjgsjqJ0wjdBgKxgjfiEsIpwjSiCWUCsLyN2y1VXASA4I6wrASjFXGEXy9/pe//KVxKgEFDrJrjRZtIlgjmjr33I2t39hW/eZ8zjVdZfv2seW1CF+IDfStzGejmcXqfPpL27RfNhX7ayMhzTCrSe1fj/qLIGXYX6O+smzZ0T3ro9s+OG7vxWwe9deYH4z1V9WZxyODwLx5RzVhYQnGjFm+ujfBGDp8zkYQO14h+iIy+sd//McmnBpvH68RxhItyWBlLiGyMia9rkx0/TFXsHc2i3FlM5+6DrCV0EJ2JaJWY0kxL9nYZzPvnXzSyd0ll17SXX/99X/N4LSwCb8IONb3wozKSFaZFT/eNpYlS336xLls6jNXEPEScaiPUAyPfRGMVTYn1y9LKhMqa4e+V+YS92bQQfxjniRsHE8wNhGnMle/1L1UveaYvR1X+861R0PukxKM7RgTjGnj/rQJl8/Y7F10dTBZ8AFb3asYg8YuEelU+hIjc4fjprL/dLUVX/dGfnjAVvc45hDZTD0q7ldt/q/N64SxfoxwdZ95tY6fTdvZsOfdsldSQiAEQiAEQiAEQiAEQiAEQiAEQiAEQiAEQiAEQiAEQiAEQiAE9okAkYxgjywBspEQB0ylENgQ9wg2TfWYqdQ7l/YR/BMglzlFsF9AT7tPPvnk3WKm8ewV9CMaIDKS9YUoyP+W8yHukanBa4JvssGoT/aqyYJtgv1ECIRC6hecJqQgPBjN9sIm52arLGMClxMVgUqBQhmn1Lu3wkZBRTYTL01W1Kde3MZrG7sJPwTbBVs39QI4yyLed999jYvjxitEZ9V+LP1PkIG1zGDq0m9e2/bxttYufs5XJ7OZjTJ4eawgqf8JL/bWP+PZOdlr2kz4og89ZxeBjT6erL8EeFetOqYtS2bc8VG+RNxGQDdeUbcx7nG8fqhj1M1vFvSCtMn2q/3zeHgTmDdvbLlAY4dPGmfmG5m+zC3EqjNVzLdESwRLlquVVdFYV4g++X5lyfOauYKN5jPzCjstq8bm2S6ErsSdxlCJ5mSQJJIjzCX0NO+5FrzQZy80/t94842W1Ucb2E+IWxkGzaNEZa7RrgMlWCa4U595ruY784C2e818Knub+VB9bJpqUU+JxAjF9Afuzq995grFo01feN1xlvIlYjtSivbrN2z0leu6eZnvFaeJWOgb+3lUzL982zX5cCjGJcE6ATkf0b6pFnOMjK38flkvgJ/LxbxTY4GdxotxbSzzh70V/W9fvmD/ui9zLfZ8pou5yj2CR/cJfgxQ965s4s91v2JucU9s/rGUtnnKseYl14qp3EdOV3v2fsc6XWdKPSEQAiEQAiEQAiEQAiEQAiEQAiEQAiEQAiEQAiEQAiEQAiFwmBIgQCL8uuaaa7rvf//7TbAy1aYe7qISgTLBfUIcwTzBTwIAYqnJRHL2kyVLdq/RIsDWBGNvjwnG1CPYRoQ1WWBwKBhTv6CdgB1xQC3LNjyXgDNb1x63dtIgrT60r0Du3oLb6q+AIptL0DA87/C5+nYLxrrPZwjZsWN740v8JSC5qRc4yAi2L0VwVTsJJwgytm79uNVFQKHftvWZvNhRgrHJbNY2GcZk4xqWmfBzggoBWJvAsjawUZCc+GCioi3EIwLpBBoCzQK7hBoTLQmnzSXwm6wtexP4TWRTXj88CZiP+E4JxoggzDfmr4kyh00XCXMvURXB2I033tjEVMa6sUl8S9zMthKgGDOuZeZGx8m2ZU7Y1/lkOuxni41Ai+DUtcN89Oqrr3TP9dkmX33l1SYWe+yxx5rY0zxuPrAf23F33Po+s5iiTcZ8icbMleYMQlF9oY36xfzpWqA+bVeXfT0nVv761z+fEbOdYJw/5pM77rijLXWpD3C/5JJLmkhQu0rQZM7QBwS1xK533333bpvGqfawfEl/6e/xBGP6brKif/i6edzcjCW/Lr6THXsovDd//oK23PZ/+A//oQmRiJH2tUx2zdrXumZqf9dlfe1R0afua4zpqQrGzK+OK8GY+hYukKFs5gVjfNg9nU3mMIUw2JLf5ibziuyG7l/ZZ24xz9iMffMx/9e/EYw1fPkTAiEQAiEQAiEQAiEQAiEQAiEQAiEQAiEQAiEQAiEQAiEQAocGgQrGeazt0LB89q0UVBPIJYKaSlCs2JalAm0CiCVkqsCguirQWPuOPqprGJBs7+89ccVoNdP2/2jb9qfiTz7ZuTsYiYVSj/tT3+gxVVex299+G613Ov4XGCb6KLEcG8eCzntfksp+fIY/TqWoezr6ayrnyj6HDwH+RQRAzGi5XKIh/irzFAGiZWMJHAm19rUQRxBRESLUOB3WYWwQQlZ2R+cj5iRmuPTSS9v5iWtqHjY3Eu2wj5CqjhvWeSDP2ahumQfZvS/FeMXxuF68S0Bz4gkntjqILIiwiDKefPLJJiIjxLAcrDY4nzaOXhvqOrRq1com4CI2ZtPYcrrnNsHWE0880QQfrjeWrSWm/eCDXkDb856sEIc4r+WT2WTeKOaylBGFEaoWd7Z4bj5jw3Rzn8zW/X2Pn/BZYm32s5vwBfPt23f0fTV+zTLCEc8R0/EDwq6vfOX8vo4vNNGMZUC9x7f5rv2H4rrRWonECL+JhtmANT9hm8dDseBJNMRPLIv96adjbZRJ03t8dX+LsUA0qd+MCXOEsYL19u3rJ6zW+/ptUy+o1G/u4Qj6K3PohAfuwxvmH31mTiSmNY6Ma+OIYLOJv/rzTnQdtn9lIOQ/GKqPr2rrrl0798GaA9u1bOSH5n1j20Y4rG042swxsjiy3djx4woCyNksyTA2m7RzrhAIgRAIgRAIgRAIgRAIgRAIgRAIgRAIgRAIgRAIgRAIgRA4wgkIpAn8jRfEnyqayiJTgfsKuHucrNR+gocV0Jts/0PhPcFFHDARPJ+pglcJ/UbFFzN1zr3VSyxHmGETjGUj2ywDOFn/1n77Ihjbmy15PwTGI2DOIVggFCAckM1KlhmZZyxHKWuVffZXMMb3iQ3GE4yZF4gQiGvNEwRj119/fXfFFVf0tpzZC0dWfc5kY4OAxLGEODXHfm7H/Xzho48+E4yNZ/NE1Y6N63m7swjWfuow72H605/+tPvd737XPfXUU028RORCPFbH1jEetdN85lq0fPmK1g9eV58NN/XddNNNrT6CJGKU994bf8lax1apzGWELmyxHCDB2FVXXdVdffXVTRhV+w4fZTh79tlnDwnBGOHwUDC2pRdrlfDIXDxRIQC7/fbbWxY1bIiDfvKTnzShXi3TTEzHZ/WB/YnKZGAar+j7994byxT64YcftH4lEjLe2HgoFvOBNhPKYcEf8SBaLEb7264SjFUWK/MHxkRg7iEmKsaSzHf6Tr+xS78tWbK0jaGJjtuX112P9RmfOOuss1qGQ+ciIDQXEbkZrxNd2407Y5TfEIwZ9+wcE4wdNauCsWp3ZTXUhwrBsOfEYsb6//2//7f7c58xsQRjldGwjp+NxwjGZoNyzhECIRACIRACIRACIRACIRACIRACIRACIRACIRACIRACIRACIdAICJYJKAtO7m8mBUFDgUABf0XQWJ17E0zVue3nuQClDB6ClIKLh0M57bTTWvYgQdd9EeUJssvuQsTi2NEi3ikIS0Cyv/02WueB/j9//rwWDK4MIvpU37Jvb/059BkBaKwEpMunDtS2HB8CQwJ89Kyzzm4ZfYgDCDUIBiwVSQhSwhhCDiKD8QQyRBMy7RCPyERjyciHH364e+SRR/r6tjbhmbnRvManjYfhVgIyGaxk2yFMUWoseJ0wSlYswquHHnqoCTBqv2F7vKZNll9b3y/7aP7VDgIPGXNkR5I5TWEDQYrt/vv/0P3mtt80kYTzjpa33nq7Xxrytf7957tnn3u2W7liZZuXCOvMTebqoWAES3Y7N+EFwYi5jNgGR+e23CQxE964m+dOOeWUVp/Mb0rVae7A9rXXXm3HEXaw05xIhETIg+Nkoqhi7jgbIYs+kwGrrnvVR86tX/U/bvfdd1/jrp/nclm8eEkT7/FXc+0bPXdZ88yh+p040mPNp9qub2RUsvEzDOzDV/D1Pw76mNjunnvuadecK6+6srvowot2Z8bCRT9hJKvZXXfd9Veh4NPNp/W9zHNr1qyeywgntM3YwsW13DygrcY6H+VHJfri31XK14gOX331td53x5amtuwy8RW+fB1bflz9RghmDjFmvO9czm0/pURY+owNxFvsqH7D2L72Gy1sMk72di2u4/pqW93skIWLv5Rg7Ld3/rbbcM6G7vTTT29M+FnNS9rAnx544IHuzjvvbFnJzE3GuHmDf7HR/ct0FuNc+8wplpk0X5ofsNV3hKL+d69a8wsmjnOMvjLXYK5P9bV9p8prutoSwdh0kUw9IRACIRACIRACIRACIRACIRACIRACIRACIRACIRACIRACIRACeyUgWCZoLtA/WdB9sooEoQXiBNkE4iow6XGyUvsJ0CkC1AKlgosVfJzs+EPhPUtE/at/9a9aRhuZcxYtGhPV7c12HDGwCVjqn2EZ9lvxG75/MJ6zU9/pQ33JRrbxK8KZiUrtt3PnmMhQ2yMYm4hWXp8OAvzrnHPO6gU1y5q4gRCJgInY68033mziFxnAiJlKFDF6XsIimcmIoyxPR1xE2EVEwu+N3aFgbPR4og6CHEKMYTYh8+L27duagIHo4fe//33LJmQ5OPUSXAyL8VJjj82EEU8//XQTkxCbre8FZBdddGETlTjOeHNOghM233rbrU28Md58/dZbb3aPPvpYd+utt3a//OUvm+hDRrQrr7xyDyFL2UN4QQwmcxtxifMQx9gqaxvWxEfqI9JQ3ze+8Y02d5RgrOrTXgKUTZv+0oQn+ogoTjuJZIhB8HbeqRZzKXETYZvjSqyDo6JfCXKIXX7+8583oRo77DdXy9KlY4Ix12F+pw+wJ8zByrzsvRKMEcYQ9JVgjB8SM/F3+3tuX76tDrz4Nj/3+jGrjmlzPKGQgo++tEzibbfd1t18881t3jfO9BOR1OrVY2LAucpwIruMLX5JdCSjmOsZMaHxiAVmtRRk+VDd2+BlDN9xxx0tG5jlWn/0ox/14/GrrS79QjCmXtdMvo61c/JzgiWbPlAI/Qgu9RvWr7zyat9XJ+zuN+K88a61dY3d27V4PAbarv/MKewiUrvj9ju6rb0otu75hvdshKgyDBIO/uY3v2n3LuYsnIhMPceND053MY8av+aW//Jf/ktjSKh27bXXtjHgfO5PRvupxLmyofFlvCtjnzbPZolgbDZp51whEAIhEAIhEAIhEAIhEAIhEAIhEAIhEAIhEAIhEAIhEAIhMAMEBOdkTxCEEjyTdWMmgmP7Y7qgpCCv4LHAIjsFKdkoGDlREQAVVLYJNAtaCpIKogrSESWoQyBOPQLWgokCgxMF3LZuldVhTJzBDvsKnC5fsbwFTyeyZS6/3gKNq4/dHQDWLoIGIgWBYcHK/SlEAI4lWsCJuEpgWUB/b74lkK/fiDhq6T2iEoHbUfHJ/thWxwgaExrYNvWiEH4hAGsMEA2MF8h2rACtIO9rr73eBBx8SJBcxpYKlNc58hgC00HAeJKViV9ecuklTeT66KOPjomcepEUsZAMMzaCiVEhExvMm0Q55nljkZDCWCRQkJGHqMojEYd51/hwPuODGMTxRB/mS2IM51KMB/OGOs2zxpIx7DWlri/Gl8xkVYwvdcsmZX9iFaIwIhFZi7yn1Fxujv7wgw+7r3/968125xotrhOyArGXfdoqc5AxTTRjnA6LtrBbe9jgWnPeeed1X/nKV9p4xoB4DCPzIX5EYI4zP3lvWNiuPrYSoOk3ohM2EzaZK0r8MTxu+Nw5zSWOY8f7/TKW2krM4ppV10J1K/rFvMou7Szuwzrn2nPXBNeGDRs2dN///vebYIdYUDuJ/fQHtlgorkna7nqgjRhccMEFTdjMX0sI5jqBNV9z3bcvsZ95nS+7XisY4VYZ8fjw+v6egNhS//Of5cvHxGXtgEPoD/9y7TUHWMrUuCIW46/mDH5Tc0T5ovbbMJadjZ8TIPF7frhmzeo2J9gfexnYrrvuuja29Bv/u6MXmek//VbjzBKJxoK+UPeyPiMrvoRohGPmAPao1/0Xu809jrN8pWx86/t+YYNxbQzurWgbv9Je593aiyy1n9jS3KRd2uA8insNdhs/xq57jPPPP78799xz275sLE57O/e+vq/upUuXtXtTfstP+TjbcGOncVLn10fmQ3O39tm/BIA4aXu1a19t2d/9IxjbX3I5LgRCIARCIARCIARCIARCIARCIARCIARCIARCIARCIARCIATmCAEBfdljBNcFzQX/vDYXCvGW4GMJjwSCy0ZB+4mKwJpAqcwRv/71r1swU4DTJlhMOCagLxAnOClwXGKLieq0bJvgoiAdYQBxUBOMHf1Z8HGiY+fq6wLya/pMKtou0FhZhATaBdgr8Luv9le/4SMQjJc6+db7k2Tq4Hf6QuYk/Wb71re+1V1//fXdhf2yYgKi01X0X4lhBKr5Fhv1cYkUxzuXgG2JQviggDdOAtERjI1HLK8dKAHzFHEBIdGll1zanXjCic1HzWVEEYQg9uGLxp7H0cJvxwQHlpocW+7N/0QyY1mELmqCMb7seGOCeILQiSiBwEamIHOquWJ4DuNW/ca5Oj1W8To7x5Zi/EwwRjRUgjFCMeOPqMu8rA22KmN272qZvb7zne+0bECELaPFGFQvgQixCxEIex944MGe39hSm8Njym722UosRqhl7jI/qse1cX0vyHDOEt7ITDW0serdtbPn3AvjtIfIj1D58ssvbxxrn8kezSHmTNeoCy+8sGV8euyxx1qbiMa+8AUCm89qGOOO+Y49uH+2x9x7xpdtRDlHHfWF1meuDfgSylT/l1Bm167K/jjWTwQ9F110UXfxxRe361Qxw5rwUSEQwo1g7P7772/+OvRZPmXT7/yZCOrqq69uPsDvh/vOPYITW4QZ/yGuwkc7fvaznzUhknmC6HPeUf0cMe/zc0SNXz5PfEdAigsRGEbqdm30urGDu/7Sd66dsnTpu+o3+9R8gLO5Rt8RR53Qz2HqVNhorJl7+AUhq2u/fjN2bFdd9c0pC8bMA+7/2EV8qt1EiOxzrmHflh9oOxv5pHFnLnBfNN4Yn5j+1N/BSPtX9D84MN+4l7jllluarcR1MuQZ68bHaGGrrcRiRLfmC/dHM2XvqA31fwRjRSKPIRACIRACIRACIRACIRACIRACIRACIRACIRACIRACIRACITBHCAiGLVq0eHe2BoFrwTMBMxkLKqgusCRAJlBFdOD9V/r9BNCUYVDtYDWNjWyWRaQyx7B5U58pgqiIqEk2EI/sFaAUbCTq0h77yB4hI5QAXWUY0Z7K3PDM0890N910UzvG6+oSKKz24+N4dQniCWI6h+CczBcEFQK0h2IRoBUcFiAntBD8vfvuu3cLDwR4sfCeUgILwXjCqspIok8E6/UR/xL8FVjGUv02wgZ98XgfxD/li6f03E5q59UvNsI9mWSIPbDWx4RZzqmvli5dvDsQPWRdQWn1e66uqRR9pg8F1j3XlnvvvbfZack5gWNt1xZFgJYfELQRIdiIR+bPm9/8U/sJelJCYCYI8GvzYc1hRBeeE1gZM+Yp8xL/5MujxVi0OaauA8YqsYJMROYxIrESHBAz+N+Yvuyyy9pzAiyiHqJd4tJh4fuWgjNXGzPelwmHUKwyDZk3qhCGOKfrk3FujmG3Ocj+2qNONpqfbOecc07LSEb0Mt44V2cJWmSush+bzTtsGV0q17zCXlycq1hos7kRCwwIM6666qo2D2Ft3KuPSGZYnL/qY7drkyUsiW6mOjdol82caR4yN7FDG/DBa1jYfvrppzRO2qON7OIL+kBfEfthOlcErdV3GJ155ln9vPpea5c2unbLcMXu6i/+esIJxze25mz9RDDGf2StKmbaj7V7GNcCQidiv6qTnynVT+oyx+uzr33ta92ll17auNcYUMehWPAwfvmtUn2PA1/A1/V7tLifcR0zjonCZHHDB69i7BivuTdwveZjxpi6+Z1+q3FuDGFrw9r4JWLj28ZpFX5JoGYeci+hTv7relu+sGXLxD8QqHo8um+zacc111zTxrYx4h5Ym9ms7rrPdf0nXGWfMUrQxg7s6to/rH+6n/O1uj/SdvMgjjb+iuuoH7JtfS9gxdN9in4yr1c/TbeNk9UXwdhkdPJeCIRACIRACIRACIRACIRACIRACIRACIRACIRACIRACIRACBwEAvP6zBFLlnwmGBOwF9yWvUXQXbBJYFWQTmBOUIro4Pe//333Uh9Um0tFMG0sWHxCCygKTFqyR8D+wQcfbMF8wgmBPgFSgTXt2dSLjSyVJMOIAKZgpwBlLXOmjer1+sYnN3Z/fv7PLTh9bB883PDX90owJsCoPmKin/70p33gngji43a8rA4VWKwA5FzitzdbMCCOKMEY4WCJCzAVMCVYEMRU8NVOjGUb+sMf/tD99re/bQHiv/mbv2nZwASasbapFyObugkCHnroofYeEYpgrT7GWnCYn/JFgjHCESIwQWeB/+XLP1uaadiusQw7Y5mNBEynWrTL+QWKPReg1ZbX+/Oqh/1sq6Axwdgbb7zels2TCcRmbLFPOwkVCCBSQmCmCBgn5m3jkWiDcIaAybxIKCajzn333TeuYIyPEhYQhRAo8FfCEHMA/zd/1pzH/hqX9u+6L+wWVzo/QYhrx7AYS7I7EfKYO8wRMmKZhwlWCDaIwKo4H0EVoYPzm0ddg8zr2kIsRGjCTnXajDWbtpu7RwubbYQU6jYXmUvM3ea1EiDVceqxr2xCWMjUQwhT85JzYK2ub3/72+192Yosc2nsmzOGxb54EZ2U6EZ9XmPXvhQ89I324qNu4pFRwRhG5lLL8OlX3F33bK75WLoGEk7tqw37Yu/+7Os+RPvMt/zT3M9f2E3UU/2ln0rAxOf1E6b8bOizxH2ER/YfE6Od2e4XSjyOjeJ8rnvqsj9xkfr1Fb88HIq+dt3EARdtw9b26COPNp8YFSLZ5wc/+EEbD8Ydvo4d9RvXRq/zSddPfKvfzA0lGOO/6jEesDYm9FuNr+KsLu+5lvNTY5VtfMCcwe/LF+qYvT2O3Zud3M6nj2UadO/hHsPcVfdrxGREbIRXlamLb7B9tN17O+f+vO8chI/sWLbs6OaXMi4aA7jy2dF+0rbvfve7TdiGq34yjmbD3tE2Hh6jZbRV+T8EQiAEQiAEQiAEQiAEQiAEQiAEQiAEQiAE9kJAsNmXqQIFvlBMCYEQCIEQCIG5RGD+/AUtYCpYaBOUFXCzNI9rl6AsEYxgXwX+iaIE5AQXBdAFwgXtDnYRsLcJ3gmIs+ndPoD21F8DlEQ8Mt4QSQiWCazZR1YK7SRS0CYBYaIAgf8qAoSyxpSQSZBO4PLhPrAoCF+BYwE7AXcBeCImGU3OPPOMJr4QuBP8xHJUQFHnmcuPhAiC6/jIZrNk8ZImnsOE2IPAayyQuaw1A1+BVuIu7xGoCOgSfdjPRlCiCORjJRCMn+Cv/Qlc1KNvBHD1mz7Wb/xU4HlTL9Djt/pHQFRA1f/2E+wXHMXc/4Kq//RP/9TO476M0ML+eyuO5xuCyZdcckkTYggmE03KsqbftUfbFEIN7bCPzEXGknMJMhMbuD9cvvyzrCl7O3/eD4H9IcDnjRmbsbC+zzRjPPB9Y4hoSIac0eJ1+xB48Hv+SqRT89zo/v53LuKQL37x5H6/eW2uMOep3zVjWNRF1FX2mBfUbZ5VzJPDcalu75ftxqNzmYuMPfOF6xc71Wmrdlum1nN1m1+MU/ONOhXzODbGpvmoxjnh2rCwiYCFXc5j3jfeh0zUqS7zpOc2c5FriflsWMynGNu8z/7Vq49tx9vPvGcf1zPzrTnF9bYEbmW/fdmtjdrAHva5ho0KZ8xBdbz24H5sf07zmqX19LfnmKjHudWjTeYt3B1f7zv3sLBpyZJFjfF3+uVAtR2z9X1/OPeBFH1mY7fzsA03bSbi0RbF+8WVH+tvduAzLOqovuKnS5cua32rPteRyqqlzdqgLn3Od4fXrqpTffzTe65F/uefePGZ0fPXcR5XrTqm8dU++2rXl798erNbP6iLT/HhH//4x61fS7SGw0SFX2BRGQZdi2VGw6jEzXUs++zv3HWtd6zzfP2yr9duux/5BZ9hrzbjxP7RUv1W91bGLf/EeTg3aN+w33AeHV/qxoP9xGXGBL/SLvdUxpD/9ZX2aItzaKt2EEs6/8KFi/Ywkx/Y6jjnXd/7rDnS/OLeURnrly+3cziXNqmPTcPifOzAmh3Ebe4btHvp0rEspMP96zn/qaVBtckcQECnjmLrXP43zy5atKDZwH8r46JjhsWcx5+x1U/6tuoa7jcbz/ekNBtnzDlCIARCIARCIARCIARCIARCIARCIARCIARCYA4Q8AXzT37yk/6LQkskTfyF7hwwNSaEQAiEQAgcgQQEnwS9BMIE/jwnoCJ0kRVKEFCw0iboZf8KVAqICTDLoiKwNleKAJ7AKpEO4dYjvX2EQpt6YdGdd97ZAoPaoxA0CQbaV6BNcPfqq69uYgbBvSrEDYKTt912WxMvEZgRn+Fhq6I+29atH/dB3a2N1eWXX94CtoJ6o1lO6rhD4VE7sRWovf7665tvvLP5ncZj8zv9MnGLFu4R2NQmTPmN5ZMEUQUtMRbEXN8HZIdB68WLx4K6u3btbEIwGclkiMPZko4CusN+w3nbx9u6bdu3tT6T1UdQlh9XUJT/CsIKhDuWrxK4CaAKouublStX7RW/egSpBbm/+c1vtv0FqGVruuuuu9vSo/hUIFa7+dUnOz7ptmzd0uwxbhzLNwWba9+9njw7hMA0ECAyMF+bg2qe4o/mtdFSAgo+7bh6HN1v9H/jzLHOIQORuo19c8CwqG/JEvuOiUy8bz7Y0Y8XheCMKGm0sIVox1is+rWlrk3qNVZtijFvuUmiMUsvj51zwR5jT5028waRirnB9WDUZvsUF4913KiNxnXNF4QnY3PGt/r5YMceu7JtWN8oY++bx+zzve99r4mQ/G9T/3D+YIv/XWNcly2ZiP2oeGT+/AX9XDhWp2O0sTjqp3nzzPFjWbzUpx+JXohWvM8m1wA2eD5aHIOz+4kf/ehH7TpRbeQb01FqPtdXhOHsGvpY9RNG1U9DVqM22M+1nphm586zmg+qr0RCw37SR6P9NKwPG35bPqfuGhPsmqg4dwnC+J5+IqBmP9ud09jVF64f+q18wT4TFefmf76PkNHPWCl+4zHRVnYQofGjYutxtDi/63cx8f54PlHH2ZdfGL/nnHN275979ht7zAcLF46Jt9Q7no04lo3GrOu+dvH1skUfOFa7nbNE3tU/49XLTvOKMXv66V/u54Adfb1j2UirDerXpzZ22MarC+P1/Xzm3Maiov2YTeYH7CM2ZK82KfrCeYdsPecPOBjzWLb7jb8K29qBf/3D1mE/OXZY13DfmX7+2Z3yTJ8p9YdACIRACIRACIRACIRACIRACIRACIRACITAHCLgS1zB95QQCIEQCIEQmIsEBI5cqwTKZGIQGJTViahGhiRZshQBK8E5gh8BddklZH0i5hGQmkuFrdpDlHTNNde0AKksaDZZQ2RiUAT6li5d1gfkxpb2EdyTyYWQSDvVU0XmCUFafDAjkLMckixX6qzg3qpefLR6zVgmGllNcKolwAT3JgsW1rnm6mMFGt3XlCBPkJKoSzYMTDAezZ62csXK7tT1pzZhAtGUYwVyK6hb7cVG3TKrEHjon/H6jR36jbDhtC+d1sRXguH6bX0fpBWUrSCuoCp/ZZP+euutscxkll7ju3xkVMhR9gwfnZN9BBQbNpyzO0BN+CV7kiwkbJXpSDGmiAAqS4pHfiDgz5fKt0ZFKcNz5nkITDcBfle+N911q884qXMYh/tSprL//tRvHrZNVNSpGLM24ooDLTVfmDO0a7IsUJOdq+qZShvsW2IWgpWplsm4s988bZtqMffaXO9molT9+mo6RGi4lc8eqL1l2976a/Q8df7JfG9/+0L/7osPOo9tuu/ris3Y/LP/4sEaE1OxcV/HQ7Udr167td9FW+vcRGBTLY4zdqcyfoe27sNwn6opM7LfZ3fUM1J9Kg2BEAiBEAiBEAiBEAiBEAiBEAiBEAiBEAiBEAiBEAiBEAiBENhXAhV8I9QhaCGAefiRh7s/PvTHljWpMocJfhHXEObIfiBL1F133dVEN/t6zpneXyBNgN7SWrKcWDZJpjHZpe6///7d2dAE5445ZtXupYPG2rWhZb8YDZbW8kNLlixtWSMI6p5//vmWhY1YqgRjxGIESrK2yPyAGZEUAdtonTPNYabql4GjRASEULK32WSkswTaqGDMkmeEeFdccUXjQTClDv3E/6pUsJRY72/+5m8ax8cff3x3v8l8pzhm5cqxZd4IsGwyzdgEetVThQiQkEzWFgJIAq1t2z5u/9dSdtV3dcxkjwK5p59+Ri9AWdnEbfqWH2g/HyvBGCHD+l68xiZ+wBeNGUuUsTElBEIgBEIgBEIgBI4UAhGMHSk9nXaGQAiEQAiEQAiEQAiEQAiEQAiEQAiEQAiEQAiEQAiEQAhMGwHZGGSdkKnqxz/+ccuoQYhCkDRZNop9MYAAR7YOGZEq08XqY1e3LFuWplSIXNhQAhhCobHsTJ+05Zy8R5ilnhIBybJx6qnrm1jI8d4n4JEdiqjHfkRD2vIP//AP7TzENZY8PJC2Vb3qkBWNyIfASfuIlQjDFOcmlJOFyjnPPPOMfrmk48fN7qBdtnXrTulZLGzCOiIgtluuq5Z1s7SVNmgnRoRm6h8VCRGPEU05L3EUkZXMW46dLCOFerTJEpnqIOjDVeYry61pu7Y6N3Gf/lSvfrMU1GSlsrIRULHZcWP8jt5DhIWb7fjj17ZH7ah2O0Ymr2HBAHPiKs/ZWv0/3K/6TRvVp9/0IVssj3XBBRe03e2n32z48UPtxc17wzLmg6e28+MlG5yscLLfOIfjnYM9xFwyyFV7TvniKW28DQVo1Xa+hJN9+RQ/IAgjSlPUqS+J37TZhv9o31Z/qY+gTp0YGk/aNNqeYdtwZL9j9B0bTjllXTvH0ObhMXkeAiEQAiEQAiEQArNNIIKx2Sae84VACIRACIRACIRACIRACIRACIRACIRACIRACIRACIRACBzyBIhciH6ISQhJCEgIairD03Q1kMCEyMX5iGmIe7797W+3TEzOUe/bR/Yk4in2EMXI3mQjYPF6FUKfMcHOuu7aa69tNhPYaI/6tMVmKUz1KNPZtrJZm5yXsGjYJucugZw2advQ/mrH8FEbiX4Ix7Zv37G77Z9++mnbzfGLFi3uOS5oLP3vHKOFTUQ+hFREPzJfOf/SpUva8aP71//sPOOMM5qA6vLLL++XU/ykMWYTMZM2ayv/+Lu/+7vuu9/97l/rXbrX5bsIqLRPv/7gBz9ox6lLG9Q9WmRbO/HEhb2ga3VrQ/kBAdOwOH7ZsqNb26ou7Ccq2lA+tnz50a29V1111W5fdNxn/TbGzP/j1YkDn+KHMr8RhGGmPfrA+9jh71Ff8FV2GgeOZc9o8Tox3dq1xzW/IhjUfvUrjrGPTV3ONZ4fsJlt7PjhD3/YXX311e05X7CNd+6yhaBM/xAD3nDDDY2Z/51rvP6q4/IYAiEQAiEQAiEQArNJ4PN3wrN59pwrBEIgBEIgBEIgBEIgBEIgBEIgBEIgBEIgBEIgBEIgBEIgBA5BAgQlxB/EK7aZKs5jI1AhcCGe2VuRAco2UVGPbbJ9nNPykbbpLvvTpr3ZUEIlYp4DKTgXa4KhqRbHlJhIhq3xCn+xEV3tLavY8HhCI9tU7WFLHTOJGwxPMeXnQz7EZvtbigU7iakmKvabqt+rYzrbXjbKMmabain2U+2vqdab/UIgBEIgBEIgBEJgOgl8Xno/nbWnrhAIgRAIgRAIgRAIgRAIgRAIgRAIgRAIgRAIgRAIgRAIgRAIgRAIgRAIgRAIgRAIgRAIgRAIgTlDIIKxOdMVMSQEQiAEQiAEQiAEQiAEQiAEQiAEQiAEQiAEQiAEQiAEQiAEQiAEQiAEQiAEQiAEQiAEQiAEZpZABGMzyze1h0AIhEAIhEAIhEAIhEAIhEAIhEAIhEAIhEAIhEAIhEAIhEAIhEAIhEAIhEAIhEAIhEAIhMCcITB/zlgSQ0IgBEIgBEIgBA5rAosXL+5OOeWUbv783H4c1h2dxoVACExIYMWKFd3y5csnfD9vhEAIhEAIhEAIhEAIhEAIhEAIhEAIhEAIhEAIhEAIhEAIhMBsEEjEdjYo5xwhEAIhEAIhEALdypUru/POO68744wzQiMEQiAEjkgCBLMRjB2RXZ9Gh0AIhEAIhEAIhEAIhEAIhEAIhEAIhEAIhEAIhEAIhMCcIhDB2JzqjhgTAiEQAiEQAocvgQULFnTHHnvs4dvAtCwEQiAEQiAEQiAEQiAEQiAEQiAEQiAEQiAEQiAEQiAEQiAEQiAEQiAEDgECRx0CNsbEEAiBEAiBEAiBEAiBEAiBEAiBEAiBEAiBEAiBEAiBEAiBEAiBEAiBEAiBEAiBEAiBEAiBEAiBaSCQDGPTADFVhEAIhEAIzE0Clv06//zzu1WrVnUnnHDC3DQyVoVACIRACIRACIRACIRACIRACIRACIRACIRACIRACIRACIRACIRACIRACITALBKIYGwWYedUIRACIRACs0vg+OOP7/7lv/yX3ZYtW7pTTlk3uyfP2UIgBEIgBEIgBEIgBEIgBEIgBEIgBEIgBEIgBEIgBEIgBEIgBEIgBEIgBEJgDhKIYGwOdkpMCoEQCIEQmB4CS5cu7c4+++zpqSy1hEAIhEAIhEAIhEAIhEAIhEAIhEAIhEAIhEAIhEAIhEAITDuBZcuWdRs2bOgWLlzY+SF4SgiEQAiEQAiEwMwTiGBs5hnnDCEQAiEQAiEQAiEQAiEQAiEQAiEQAiEQAiEQAiEQAiEQAiEQAiEQAiEQAuMQOO6447of//jH3QcffNCtX79+nD3yUgiEQAiEQAiEwHQTiGBsuommvhAIgRAIgRAIgRAIgRAIgRAIgRAIgRAIgRAIgRAIgRAIgRAIgRAIgRAIgSkRsFqIDGMpIRACIRACIRACs0fgqNk7Vc4UAiEQAiEQAiEQAiEQAiEQAiEQAiEQAiEQAiEQAiEQAiEQAiEQAiEQAiEQAiEQAiEQAiEQAiFwMAlEMHYw6efcIRACIRACIRACIRACIRACIRACIRACIRACIRACIRACIRACIRACIRACIRACIRACIRACIRACITCLBCIYm0XYOVUIhEAIhEAIhEAIhEAIhEAIhEAIhEAIhEAIhEAIhEAIhEAIhEAIhEAIhEAIhEAIhEAIhEAIHEwC8w/myXPuEAiBEAiBEAiBEAiBEAiB2SWwc+fOzrZ9+/bu448/7t5///22jVqxYMGCbuHChd2SJUu6pUuX9Y+L2/9HHXVU94UvfGF09xn7/9NPP+0++eSTbuvWrd3bb7/dffTRR93KlSu7FStWNNvYmDIxgdWrV3fnnntud+qpp3aLFi2aeMc58M4HH3zQfHHLli2dje3HH398N3/+/OZzu3bt6mybN2/u3nzzzfb68uXLu2XLlrVt3rx5c6AVMSEEQiAEQiAE5i4B11H3gTt2uA/c1tW112vD4trrXnDsPnBpe3Qf4Vo7m/eBbHIfuGPHjnYf+NZbb7X7wFWrVu22abbtGXLK870TWLt2bXf++ed3J598cvOfiY5wr//ee++1e/2tW7f093ZHt/tAPqiP+ei2bWM+++6777Zq+IF7wfLNierO6yEQAiEQAiEQAiEQAiEQAiEQAuMTiGBsfC55NQRCIARCIARCIARCIAQOOwLEVxVoee2117pXXnmle/DBB7uHHnroc2099thjuzVr1nRf/vKXuzPOOKP74he/2J100kktIDObojHBIQKhF154obvlllu6J598srvsssu6iy++uFu3bl13wgknfM72vPAbGgAyAABAAElEQVQZgYsuuqj7j//xPzbx1erVx372xhx89uyzzzZf9Pjcc8911113Xff3f//3nWAgnxMsJhi89957u5tuuqkFjAUgzzlnQ3f22Wd1Rx999BxsVUwKgRAIgRAIgblDwA8GXEvfeOONzr3gI4880j3wwANNqD20kjCfcHv9+vXtPtA914knntjEObMpGnPv6scN77zzTnfrrbe2e8Gvfe1r7V6QGJ5dEYwNe27uPb/88ss7nyv01dKlSyc08OWXX26fS9zruw/csGFD9w//8A/dl770pSY027Llo/6zy6vd448/3t11112tniuvvLL7yle+0nyTz6aEQAiEQAiEQAiEQAiEQAiEQAjsG4EIxvaNV/YOgRAIgRAIgRAIgRAIgUOOQGXpkrXp5Zdf6l588aUmwNq0aVN35513dnfffffn2iSz0/Frj+/OPe/cls3pzDPP7D788MNOlgABRJknZiOjk0wY7BbU/P3vf9/97ne/a6K1E086sQWfPmd4XtiDgOCc7VAogtePPvpod//997eAIV+74YYbWlYxgjEZRmTFe+aZZ7pf/vKXzRf5oCDkaaetj2DsUOjk2BgCIRACIXBQCFSWLqKcl14auw988cUXmwj7t7/9bbvHGxp2zDHHtOxO7v9ef/317qyzzmrCMT8ecN2V9Wm2fkDg2u/HA3/84x+7G2+8sXNfK1sVQbn7RHakzF0Cp59+emfbWyEKJBZzr+8HLYSCV199dRMt6uOPP97ehINPPfVUd9ttt3Xdp127Fyyf3Fv9eT8EDmcCJQYmCLaZ8w+kyNrnM78MfsbfTMyz5nLF2Jc90uc61xY/ArLVdw1+NORHb76LMC/IMO4aRYBqn5mw7UDY5dhDjwBftPmxYt1XVJZzran3+KCs9/6vLOf80L4pIRACIRACIXAoE8iV7FDuvdgeAiEQAiEQAiEQAiEQAlMg4EsvX2wJEAqwEIn5ItkyRK+++uq4Nfgy1hfNW/olYfzKXxYH2yWXXNLJFOAL5AoWjltBXgyBEAiBEAiBEAiBEJgTBCz1JyB/xx13tHtBz90LEuQLxI8WYn1CMWIt94+PPvJod+r6U7sLLrjgr9m91vX3gQmSjnLL/yEQAiFwMAj44c3TTz/d/elPf2o/wPFZ/kCK7OJ+uOOzP0EMkdZ0F99R2Pwo7J//+Z+bCFhGQRmkZckmyFFcvwic/bDovvvua2Lma665pomYCcdmwrbpbmvqm9sECMWILt372HzPRZRuaW7F92LumR5++OHuF7/4RdtXdkuZMGXj991YSgiEQAiEQAgcygQiGDuUey+2h0AIHDQCPtD6IGHzSyePvmT1OCx+5eRXUT5c+3WWDxqWS8iSCUNKs/Pcr3/0FcGED3mLFy9um/7xfLaLD6Ps4Qv8YvQXcXzJlyK+oFfs48PqwbB1ttnkfCEQAtNLoOY/wjBLuBCL+ZLL/OdLWPOKrBGjxbXOseahP//5z23pIr/oN3/J/KRYmmh0/hqtJ/+HwHQR4Gt+vSuziaVSPVo2lR/XL9Cn61ypJwRmgsBnnyG29feBn7TPDuZY94TDwp/rV+uCYPkMMaQzu89dB92Xy37x2WcI2S/Grp+zZQ07bHzI5jPEaOYDr2/durVlYhLY8hnUJuiVzAez1VNz7zz8RiEQ29hnb7Ks8803/7x/5dN2L+g+cH2/7OTo/Vz5G/8nGCNGeO7Pz7UfG6xcubLdP7oPjG81vPkzCwTmz5/X/E5g/rT1p/Ue/OnuH7DkPnAWOiCnmNME3n//vfaZnfjK8r3m7AMp55xzTvuO4LzzzmvfZx9IXRMd6zrjuwXfMfzsZz9r3zFcfPHFneVlCXFKMFbZxol1br755rZMLZFOLZMcwdhEhPP63gi4d+aD7pEI6N3z8EvfMciu5zOYYh+f2WTo//Wvf91EZT6/2Ye4MiUEQiAEQiAEDnUCEYwd6j0Y+0MgBA4KAR8SfGkq+F4fKp5//vn24WJokC/o/SrKB2xLJpxwwgntw0Z94Bjum+czR6C+hPCFiS8hHnrooX7pqtPasgj6xzIbs13q19x8gV8I5AyLX3NbGkRWH8UXId/61rfGFXUMj8vzEAiBEBgSqGCfOWfjxo1NLOb6Ze7xJbAsEeZDmcNGiy/LbK5vzz77bFvCsn7Z6/rmWugXvbmmjZLL/zNFgK8JIMhwx/cEuV1DCRj5ZEoIzHUCxDzjfYZw3zcsAmRf/epXu3PPPbd9hrBEsGBYhBlDSjP/vD5DCCD5DPHYY4/t8RliKkusTZeVAlUCU1u2bO1FYVuaP/gxSQVJCcT41xNPPNH96le/6t599932GdS1XlD1uOOOmy5TUs8hRqBEhsT/v+2zi1nW+ZNPduz+LEyA7V6wfKmax6fcB1rC0n2gIKn5y/2ka7F6r7zyyt0B/ToujyEwUwRcG0855ZQmXvGo+AzjGumHMCkhEAIhEAIhsC8E/PhfNr577rmn3T8Tislw53uGXbt27ktV2TcEQiAEQiAEDmkCEYwd0t0X40MgBGaLgGCBbexL+i3dm2++2bK0+LLVF6iC6bK2+BJ1WPzShEjJGvcCCpb+8mW9DyB+AZlfQQ5pzexzX2i/++7m7ne/+133//7f/+v8ao2AgpBvtgRjfMiX7s4rMPiXv/ylfbHpF9qjgrHNmzd3Dz74YEu3jozsP/ULv5klldpDIAQONwKuXa4/gn0Es74Qcy3yRdi11167O6A82m5fnhGFWfrBr3nvuuuudr0zd5nPXMtqqYjRrBSjdeX/EJgOAsQytrPPPrtt01Fn6giBmSRgrnQPSnhRy7v5zGA+9hmCgMP/L7zwwh5mEAL5vFGfIYg56jOE+TafIfbANWP/VP/JUOwaKKNAfYaQTWA2BGMl9tm8+d3eJ95ofuQ1olkCiRL5eM012zWanX7Y5DOHgJcfnkQwNmNuMucrrqwYfOMPf/hD+37C50+fLb/97W+3Hw9YVklG9GFx/8inzFfuA32OJp7kW+4nfddB1Eq4bV5KFvUhvTyfCQLmO58/bLIPpYRACExMwHeMxL3Gjc9P+zpHE2Wa591z7uuxE1uVd0JgbhHwYws/svB57KabbmrxAfc1Mq/u3Llrt7GV2de9tziC+yPXIv/nBz27MeVJCIRACITAIUwggrFDuPNiegiEwOwRGPuSdWv/Benr7Zflfrlt86WrQI7gu2VKRosPEH6JLsjgS1kZML7zne903/zmN9vygj68pxwZBCrYQ1ToC3aCMWIMAcAvfelLRwaEtDIEQmDWCZh7iMWIlysrpi+/BLm/8Y1vNMHXsceuHtcuX3z5olnmCdcrcxYBg41QmsCBuHXFiuV9QHrJ55YyGrfSvBgCIRACRxABnyEEIsy/PhPUZwjzJzGP5cfNo6PFMcS6Mhn7DCF7yjXXXNOy+RCTCeClHBkE/NjEdfz+++/vbrnlliYAI+4566yze7/45MiAkFYeEAFzjXmG2EuGMOJBGWZlByOAPOmkk8YNdhIJEBwSR3okoPQDrGeeebZ9lnUv6J5Qhif3iwmYHlA35eAQCIEQmFYCvme0SoHP/sOMpFM9ycpVK7sN52xo95zJKD5VatnvUCPgOy6CMT/s8d3ZRMU9DnGYH0wS2PsxkPsn4rLEdiailtdDIARCIAQOJQIRjB1KvRVbQyAEDgoBX4wSfr3++hvdk08+2d19993dAw880FmWyxev9WstHxAEdKrUL9KJyXyR6kOID9n296UroZBgT36pVcQO70cfPP1Km9/ceeedLQDIZ/iAQNBo4Se+1BEgVI499tjP/ep79Jj8HwIhEAKjBMw9hAdECcTLvgwTKLz00ks7AefJsqMIFNp8EWYjjBZs/NOf/tSyTVTmie3bd/Tzk5T9u9rmfIKTrm++TBNkNKdNlIXMceZB11rXStdPX8Y5bqJjWjs/7fpffe5sx27fvq0/dnubZ315V7bX+f0/WSCzbHesdrGDTV4fFu0QFFWvOveWUcPxwzrVzebRetVTtrpXYCt+w3uEOo5QHV92WIax2lr94ZHtjlUPm7H03L4KxuyyX7VV/Yrzq7uOGe0D+23b9nHvVx83Vo5xPbN/sdOX6lbKD7SPLezYG7d24Dh/6t6KjxFQqMd5bez2v3206b333u8572zndF6bwq7aqs2OY9/QxlH+o+Y4FkPLehkD6tT+Kvqm+kf9+ozNY/2BxRiPYR/XsXk8PAjwRb7qRwKWcJOhyo8G3Au+9+573YKFY2Pd5wf3fFXKz83XPn8Yb3yJn5uLfYYwR8Z3itjh/Wg+rcwHlsX0AyTZxdatW9euJ9V6/mCusWSbfRSfH/xv3k05cgmMXRPfa/dxvpcwhwh4XnjhhS1bp7llvMKfbO4bbepxH7hr16ftPtA1sO4hXD/NXa6NrofuVTx3f7hkyaL+Gj3xkrqOc4y6+LtrqTmurqGTzXV1LXaszbHscgy/d2+gfZ7bJqqrbFefOsoe/w+L+6iaj9WHz0R1Ok69da/gPlW96hyt174YstV9ArvVO6y77lUFtd1TOL/7NfuyS53VH86jeL0Y1H7qrPZqa7FjZx2jXptz1L1je7P/41jHuL45j+PcB+qzYqcfbVW0qe6x2FG+Ve9P9bHuq50fB0V/qLv6o5j7Hs5+fG9hf71lg7awubZqMybuyxYtGrtfLBuH/EdtrH5Uh/qq7c6vsKnmX+1li/tAdQ772nspITATBNwzEoxdcsklLdOoMZ0SAiGwJwFzt3sW17TR72iGe7p+2PyY0pYSAiEQAiEQAocbgXxrdLj1aNoTAiEwrQR8WPDh4ZVXXmlCMb/slqbYr/2Jvnzw9otaoh5fVPkSSvElkS+NfOiw1IzNUg6yCzz11FNtmRCZxnyA9wXR6Jdw09qIVDYnCPhC0QdQvvPcc8+1rHSTfcgU6Ln++uu7r371q81+wUSBoZQQCIEQODACYwE0gYp9vfYQl/3whz9smckEr9f3v1Z2LXT9cy0zxxGmPfLII00Y4ZpouaMzzjhjd5ay8WwXPDEvWuaZqMJ8edVVVzVBGxHFRHbaz/mIL1xj1eE6K5uaYLpAOZud35xqmyjws3Xrlj4g/14Tdrz++mv9dfv5Zk8Fo8pubTYv+8W2+gTH2DdRvYJDlp2T0UMmDo/E5u4PhsUX+FhZahHTk08+qQW4BL8U9xUffvjB/2fvzp8tq8r78R96AJpuQGiaQVq8igwqDhg1IEYaBcsBEkuKSpmkKqlU5Q/IX5NfkqpUfT+JFcdoIooRBBMEP0EFFWQSrh+0mVroiQZ64rtea/Pu3hzOOffc7nu77729Hti9zz177bWe9axnPfPep+Ko6MQh0XvllR8qP4Wwsc7XW0/RYba8ydJnfaIDXaNfP0mGJsB8vTXVW47QzX1oCfzEwof+6EODSy+5tNopw28ykoDzpiRF9Max9p/97GfrT5sa+4knnxj8+qFf1/nqDx9YBwebKTyDB+cLbDJrwh67/fbbK/39JJE1tibmzHZT1Pi9732vJuaM6fCzKsCcHXDP22HpWPjpI3advmLXDeNpDPcqwmQjWmP96Tfw0Y9+tBZm6hsNPXAAZ/OHc8YbN0b6aeflSQHyCb/ijTxsYt/Y/+y58z96/kheiw9BLsaHIBsVeZCP3jDlTWP2M9nTEs3Lkz/mgzWfknxWIIKvxgF+oJP8RODf/u3fVllJnuMVuqBBo0AogFfonkn2S9r2z/jp+uuvr/YZO5BNwXZRFKMvMs/37Ap2Ch3p+mWXXVZtEXbTKHBf4iXewkhusgOvuuqqWkyLr8eBfcH2o3/ZMnSyv9mm+J7dxkYQdxGzUQg0Cthr9tm2bc+X+5+pOl1/5tCH/By7eenPGOTwOFlsz8LHnNiBbAV6AJ2Gga3GPqAj2AqKx+AbG5Od7T6Fx+iriI9Nal3gwS6Bc8Yxtu/1p2920MaNG2ufirm0h4/27lMMCNjeCgqvuOKKSjf39MF6sbPyc8ru+9znPld/5j42aN6mSacBRYrsHuvBzmIXmV/m1u9/0mc2IDtfTM3PqwL2Fh7DX3jRvNnb7MBHH320zt+Y6KCwrW8HWhuAztVfedfFg7df1NmMKUSrDUb8k18ZyPrGtiSzAZrDjQw2XzqcHYhXYruy0eHUoFGgUaBRoFGgUaBRoFGgUaBRoFGgUeB4UqAVjB1P6rexGwUaBZY8BTwtKGEj+HPPPfcM7r333hpYE4gS8BIAev/7318/5+0aJiWRKOgoCCegJ7EpcOVvfQmyCVj90R99uAQz19UA65InRkPwqCgQnhDkVdyAP5K8HtWxALwgeYNGgUaBRoGjpYDEhMIjyZC1a9dUfSTp5CCLRr09YNSYZNYkuSX5JAl2//33D/7t3/5tcNq60wbX33B9HVeyZFxCRPJHsoqeVQyRNxUYSzKJzu2D5BOdCndJGm/vkTSiaxVWSFYZTwKNntb/5Ze/uyZrJEhThKVPfZHPf/jDCxWHFK7R3T/5yU8OFVFlfEVakpOvlDf+JAkGv+EEJPwkjJLU8tNyP//5z+vP0cGZPdAHiSQ/V41+xoCnhF2fZi+9tKcWjUgS/uM//uPgpptuqgnRXbveWnEyBhoq2HPoEx28Tc7a7Nu3v9Jz//4DZb7barINTvf9732Dn/zfn1Rc4SQJqqDt4IGDh96AIBGcZKhrisUkvX7605/WZJ/EpsSpBKK18CZNNAQKr6zDH//xH9diaf1Ickq6ShTOJ1nIfrKe5vqv//qvNTkIH8VnksH4Be3x0ze/+c06J/Rkq0nOWWsJTvc7JHCBJCM6OfQP4NhP1NYvyz/hPffiN0lL9PjFA78Y/PJXv0yzulbWEW3worX553/+57q+1gNd2ILaNFh5FMAnfAjJ+B//+Md1X9j3CgglpeNDKFIc9iHwhyIF+8tbjfG9QgayTb8S7pL5eOhICi9XHrVX9oysPzlHZ5Nh44CcdijMcDRoFAgF3mgHrq32CxuKrMFX4Z259DG96BgH+lNEo0jH2/DIPwVmxqfzJxWM0ansBnbgL3/xy6obyUo6clTB2MEiC9mLimnNgT3DDqSP6Waylg1EVpLF5uttZ28pP7HGDsxcYwdGxqaIno3AnuG394HeZqvlrVLmBr9hWaxfdiB6KIZTMGx++lXUluKsft9+IpSe8HOh7A+FWmzB4GqeL774QtULbCD73PjmZl3EmcSrMg7ZgQbeKIwGcDZ3dquH2NhK6KY9m9fcAXuODiJv9M+eDI+4rl9zqrZe0VOPlPUWu/AwpbW3Dq45IrP89Ckbq3sY7qRis10w1s4yxjjwdlt2P7y/9rWvFUO+K/ZKcb4iL2Oyv7///e8P7rrrrsoDaMoOPLvQ9FdlLdiCbGX4AvYjvezAM+Ybfg/9g5P+6WJjKLTDc2xBa6xP6wQUPQLjslGtPf/I2t5www31bH36tn69of3TKLAEKUCm4fvqBxdZb4+QJ/bcJF/GPQ77go4gK9mvuX+pTDX7mnx75RVvq+wKP4MfOUBOOPryMNf758QIzJvcJaMd+T5tyQL0cNYneTssb7TVD32iD/hpR46jf3TR3r3eYt69JVIfq1eL/XTxH+3Sf8Z2ho/+Xn3Vm8G7t2avX39aWZ/T6piuGdcRyLrBeS68c49xQl994QNz6oN+0QIvwXccLfr3+KxvNHDot49r2lqz8JxxAt3cFYtvr3pdDEB/+khBMDkPV/TOva7bB9oGZ7SA8zD0557xnPtgvfTjyFq5PooXjB0+0I/954Cjv113Ni6AswNdp12vemP7p1GgUaBRoFHghKRAKxg7IZe9TbpRoFFgWgoIzgsCSYAKqDHMPWkpmSqY5AlugSRBNIZ9gGHPGBfgEyBynfOgjeBg3jTy2GOP1kSiAFKDRoFGgUaBRoFGgYWmAN0jkUVXSUpI2Eko3XrrrTWgJIDm+/PPP3+hh160/gQcJb4k8ejTrVt/X98GQb9K4gmQSfxpJ3goqXXNNdeUQqCXDr1pKgE9gUW6XnLLmwj0qbBXMsq1YZDku+OOO2qh2uyTs7UQSSIOffugD7aD5JGkloSUPiUCU5DUb8++8OYB1xSUmRc7Q4JrHLgHHSSgzMEY+kAH8/adzxKe8P74x7dWW8SbyuCkrXvMWduAwKgEWxKsCq7wCFtmFEgASJQJRCqKknhMIZb2gpbWAL7mxp4yN4lFAU7B0cUCY6K5xKCEHlwlSSWY8Uhg167dlR6Cv3C3R6655uNlfd9XaRZ+EYzV39NPb60Fc5Kh/pZY1W8fjGl8iUeH9R8Ojvfbt88riwISDXwIfIDn7UmFi3wH/M+XGOdD2EveCsPniA/hO/vZfrWfFEQoRrQ3GzQKNAo0CkyiAF2r+EghELlBbynMoqPo4JlShCoe0Y9nTOpvKVx7qdhL7BW2VmcLdkVY5kbXxgZSdEuvK16j9y+99NJarM3+BWwUbfXDDvRmLDYcO8F5GLa/uP3QQ4RkuoMdiIZ9QFvy3+FBCvYgfPXbt7n698yWomC6InZgCtnH2UlwZ7ew5dhe5si2oyde2v3S4OBrB+t4ipjYKejkDeaKq+AEN/caF90C7D92MZvUwZ6OD5E2/bPr+vBAg4I1tiAckrDW1tjWha2krQIyDxIoNDO/2Fn9fhfiM3pad8Vw6KPQ8PnX7cC+3YaWiffRtfSsAj7+g2R7Hz/98TfuvvvuwQ9+8IO6XuinP/0E9Pef//mfdVyFcmiCL8QJGzQKLCcKpOiFDLvtttuq/GCnkgtXX311lYOj5uM+ssd9ZDG5wq900DlLwYbN3Pj98QHJazZ8H+xbvqu9vGnTueU4p3/5DZ/JOrLAvMkTPih5OxwD8OZD+kMh8nnnnV9s/g1VPvTljY492Pbgg7+qtj8fVfHSddddVx9IIlfIVDLOWIBMpe/RmG7yEB5ZO1ycSnbDjf7Tr0O/DrEDf+vXQZYCsSTrBmf482X0Pc5+MIaDzNRnfCO06QMbhd/TvRH0wmKznP0GH7zfNp/RWYGUftEBjenAYbBuDkXrjhRioZt7rLdDPIPupCv6fE5foUmK3rX74Q9/WNfYmyS9TOAd73hn8d3e8oahzRsfiDN4gz16Gkf/fWCjmbu+xOSMg9+GaYpX6WzrpQ/90VNw27bt+fL3U4PfPFHW6/HfVLoYA131edFFbyvrNVP7tl5ND/VXoH1uFGgUaBRoFAgFDlc35Jt2bhRoFGgUaBSoFGCM5wlZToQgF+DQMcgFB8e9aYUDwrh3eM08R01wiJPlZ2meKoY8Z46RLxHk+jAYH3CC4mhwhvJ92htDEilPjhg7DlDapB/jc1icOaF5OsoY3bW9Zbw8uW4OnhrzRMrhJ5L6zqt74qTpV3+cU+P32/Xx8NkczMl8OOZ54sVcfA7+aaetY/9+T8wcflom47gn9DbupLGHcRn+23wyJ/iZT+g7qV/zzxrD1X3oAUf9CebiJwHijKG9vznPZ599Vhnn8BNFoY9+gTnq0zxHQWilb+uStenzC6fQU2arVnVPGYV+w/0Zu08D92Vdsw6vvjqaF4MjWmUdh/vv4xp8nfUdCC/kfLTrmn7buVHgRKOAvSOoKFjkLUcOCQwJMfpHwIgcJueyz+x5Mifgc//vfH+8zuQbuTlbgnzewPOrXz1YZVvwNifyhNwVNFRQRcaYIxA009Z89+x5uQayJdO8DUO/2pE9Cu36b7Ugu9BKkk3xj8SQfiVf0Tcyz9gSRwLjCooE9bZufbqOSadaD0dAe/0IdrINUnwkACt4CM9RIOgs8Si4bU2fe/a5wXPPd0/BSgbqEw0ENdkx6MZuMUe2iOCvYC1d5KlbOksb/Uo8ShhKBuStDZMKxgSbtVeIJhCMX9AEoJukq3HRDa7GmikB7LPP3lj1y6j5LcR35mYtHOaqYGztmsLfZR3oKwf80EqC1pqipzWwVy699JLaJmugHZo//PAjNTH6H//xH5VfTl5b7LDSZ+YMd3352U+2BHpYX/c3WPkUwFNsPnuPrOVDkCkKQLdsubb4EB+o/DWKEuRI5I8EhKQMHrI37Vt8Sk5IEtiTo5JtZEr42me2ZOxJYxoDTxrHgb/9HRk2jJd77R195R7tAZ6Gm8N1oB8yNm3177v0Dzd9mpfPwF50T9rUL0f8YwxjutfhHvfCJ/vUbfrVNu3hZ8yMZxztO1/n8Jsd+n2MGH7sV5mTMYzFn1q37rBfNGpe7nGYB/p2+ORtoGvrPPVHjpOvWQP9k9N4jFxFZzI1a+I6XWXu0WdZ5+EJBAdt3QcX52E45RRvJujshIwzak7uhXPoYG3gNm4dzFl/fV7x3ai+4QTf8NzevXzrN8pU94X39NM/hud0Iv1tDdBYzMFbDckmtgla0VvWzfXuDRzdQ278/6xD1il/LwXa2RP0teQrWxBvRIZ4aM/fbAA2hwSr9pETbBt7w3y0sY/QRIIYXVzTV+iT+eoTLz/yyKNVp7MV7E8JdMlz/Tm04ePrS2Ge86OPPlb66/a39XAEOr7ubMfYgWQ9G/R977ui4mENhsE+hwPbarbYxO5h6/j+tPKWGHiYn5gT2+yFUnSgiAC+irrQTnu46p/9bH/Zv+xn/cZXwBvuGwXuMT4dlUI0tNZfgPxCY7aRYixzZj/jOzw4an6592jOeJsNak7mqtirL2+MnXVFHzZe6MkOVxxirfAE0FZ/bGg05DuQm5G1bOYA3uALOOMLa2tt+r5F2rZzo8BSp4B9bv8qkvz6179e9y8/lV8tNj4Ksl/IB7Lwy1/+8uALX/jCoQeG3Hu8gZxkU5GlZBR9AldvB+4DOUA+2Ot+AnfDhu4N4+RJwHyB/lKoqk/FRd546Ls+kC98VGf0RQ8yxBhkRmBHeQOWWMWPfnRXkSk/rQ+m03PkGt8bzop16TqgAAmOCpD0Te7wKcQfyNr0bUzy+M4776x98P/Nwb1iB/r29kl9k3NgpvjvCq8V/XkgSlvjOYbluL7IYDKQH0znKLRFXzK0D3SoNy+inTWhL+E7TIvcow29Qh6bN92DxuYyDF/84hdrP+ihz/gcbAhy3PzQ0Njg5a0vV3zTD9mNfuYIxD2+8pWv1PZwRk9FXv2CMXO3Ptbc/XQqesLRuQ/WMnNHT3RU3Ef/6jvrpU/63IN98HVkba1jf73QBqCr9eKDXnnlzsoTeHm47z4+7XOjQKNAo0CjwIlLgcNWzYlLgzbzRoFGgUaBN1GA88G4Z9h7CkqymZHutf/eDMDRYNRPC5xIT3R4MoVTxtGYKY5WEhyj+tEODpxSeHA0BRs5BH3wVA+cJIEFAAWgjDfsrHGAJa04Zk899VR1EPz8lUSTvzkenAyBNAA3/bluDIlTQT+OBeD4SYBJWOlXENLTZZ4UTXK5NhzxTxxoDg1H3DjmgCYCh8YGApwcrD/8oUu6whOOcbQFLo3lfji694ILPJl1xohR5/4KzdGa42jNOXUcbIcAqaDhOEADzrQAI/zc4yc48A2acrgFDDl11gL99C94zeH0Jjr3KDA0DsdXf9YFcED9RKUg/yjQnyAxR9yaoBU8JJOAoK17HfpCM07o8FNm2sLvmWeerkUY6MDBtLbmsmPHzsJDj9c1h3sfrAEet47G6AfC++2sa8fXzw5+781ABWd0M2dg/d0vYGJNJTfQX3C/QaNAo8D8KGDf2v+CYwqeJYUE6cgK+1sAT7LEQZ7Sbfay4FL0iP1IF+Tv+WGw8K0FLOkcMog+ve66LVW2wTvJwBQJCSB6Ew85/N3vfrfOgT4jU+iz3bt3VV1G7tEB5JeAmvmTQdFHZCydTLbSxZKL5LPPgqVohMbsB2PDT1BUezJMIJ18J3uDI8rol5wWgKcTJDatEb0wW4LrdJJ10fcwaAtnYwti0hHmpX9gjbUxfzYEnAQ39YdufirHvT67Bx7G0x5v0NXmCI9xusc42ukf3vTFtddeW+X16WecPjhQkvnsFrobLmQ/mqANnhNs3rjxcEJRfwsJxjYmXWdt8XH0IB1lf2iD/mhOf9oTcPSZPYBG9oW1NUf6XiFgioDsK4e+rW8ALellvCKwq0/r3WBlU8CetM72HzuO/Wd/8SEk1i677PK6B6elgoIF8ig+BF4m6yRQsteH+8LD9jPbiuyz9xxJ9pB95AAbS19kFP7VZx8kJszH/qY32JX8Dfc56AT7wIG/yT7AF7HP7Ln4J2x2cwHsQIkde8ln4Ml/8sCcJukae9XeQldyqvt5z48UeX1BlTtJ3NnX8OVDPFuKaePnxHaFj31NzqOv+aDBkSby0dZ8yBG0oFP4Wd5OY6zokjrZ1/9xj4SOZBWZAh/04mfyi8gPfZKXDn2zw62JnwR2jW9Gvxjrwgs3155nZ5+sMgcPSDzRD9aCzO1Dkln4BZ9YRzqNvO4DvuCneCseGeewlqF1v6179UF+6o9+hFvkKj7UJomsrMGFmy8cvP2it1d5a07DvJgx3Icu+pA8NUYf6Eq8Z03N19H3X/ttT6TP9pT1wguf/vSnB6tOOqnSjl3gDUjeRIpOKRJnJ5ENeBf43l4Z59sdD1raZ/YCHL21EY9be3tNAffOslfo3yeffKLIsEerreINWICthCbkIBsGT9kD5BH+js1GJiT2ceBgic2UB9fsbfKHfcC+wIfas3/IDzLMuGwne8Hhe8XC7MDYqn35ba862IEO82KL4fOtW58usmkw0meHd2Ip8KZj8HzWCa7wsM7s4a3l7ajf+c53qqwzvtiD++gVf5s/+UpemheZTpfBxZ4aB+wj45BpZOlf//VfH+In18zHdfOJXjJPPMW2RuNR8mTcePP5Xv/m4Rwa4RN4ohNZRl/QDXSduUZeoYODHejezMU87ixFCehK39tXeID8NqfoOvRHT2cyHC137dpd+W8+c2htGwUaBRaeAmwge1oMkrxjU5LXbC37fhjsdbYrO4TsdLBB7X/+JCDryBr7nV4lI8gL8o+cGQZ6hI/IZiKXyHD2PrucfOrrif69dAzZr+9Hi9x64oknqy+bNnAgb4xJBpG3dD/9OC6u4F400fYb3/hG13fRG3A0r4CxyUk2Nlp5wxV9Sv7RJZHlaOtgp6EbvclupYviL6RPZ+sgXu7MVmQH86/5T2RqaJF1I6ezbvqGt/tGgetowia1brGNR7VdiO/M23h0ND7AW9YKftZlGPAUnqGH8AGewgf0yjgfIn2g57e+9a1KZ5+tl7ED6IkP2Riui+sDNhNeyHqlfTs3CjQKNAo0CpzYFGgFYyf2+rfZNwo0CoyhAIeI0S6gxQl5+OFHSnDvouqsCOIL9s0HODcXXMDpW1edMEFDgVjG/ygDnRNkfEY9x0LwSmLgtu/dNti5qysAyvh+qsBPC3B+wMGDrxVH7fTqVMVx9T3HzhNDEhKKls4tRUkcBIE933POJCw4f2D9+g0lYXFZTQ5wViTQ9ScQ78wJQh/OlycrBc3gLJjIYUxwtXY29A/nzr2Ctv/0T/9UxxCglBw477xz6xkNOKEcTEVunBsFZnDkeAEOKWeawwfHK6/8YJ33Kad0T1HDYz5gToLFHFlz8rMUX/rSl2rAk5M6qWAM3ThqnGY4uw9OaMUx9CQVx5sDF7C+nDe047gaH303bDi9OvzWSrIRmCMnnAPZB3TCrzt37qqBCI6mteSUGgudAfw5hwoKBLQd+lMogE59WtUgwOO/qclBOG/ZsqUmCrRBe3NBG0HyPkj24SdzTgDWPf4Gce4FSgVhkgQTmIlzqx2c7DOHoIlAAcBTw7jWC+2fRoFGgYkUsG/sK8leskDQUuCOrBKgJHvsT0kOB9llP7sPCIbSVw76zNHf2xMHX4SL5IxEoQCYoicH+QZnOhVu5kbOkK/a+2zOEkTa0Td0sQIggTt9kaWuK3iiW8mfFGoJvNFx+iD/yNnILYkgeo3c044M1SccBf70Az8HuQbHBD21F8il673Zwhhw3fb8tjoHclb74NEnJxlPJn/yk58cfOxjH6sF24q2k2inn+kQ9NCndbfe8EEz9zisuTGMJdiKZvBXmGEM8zC/cUB/ozdZD5cbb7yx6hcJNsF1NKC7BbbpffqSrhS0lrSNfTGu/6P5Hm4O/E9/SiqbM55mQ6ANXczO8MS8t2PQSehq7uiA9ooazAW/sMk8iUy/4iHB3JtuuqkWVNCtAXNET7aBJ8slpfsB97Rr55VFAfLUPravyQtygm2M/+z/YTturtnbm3wG8oWcZrv7G0+T532InUUG2bfGdpAD9mCSVfZmClnJezysP3we+a5fc8Gz9odiU32yVxV2kSPa8pMc5kq+APuavUkeaW8OGzf6+ZPuzSv2pP1B5sGVHCQP6Chn+3IcSDLZV+5lq3/qU58abDp3U8F/faVNaMCHeOopPkRXKMHXQQN2PkBHNLAmaGBOZKcDvpNwGIXbvn17K60V1vGz0Ew/5Nvq1avqvIbvo5vIFHj9wz/8Q5Wb9BNZytckf8hN1/VpTmD37l2Vv9IfuavgypyANf/qV79a5ZiHV8guxUAKSQLo1Mnn3UXWF9n/8K8HD9z/QNVv5Fsf6P7PfOYzVYahF75jk8fXi53vHrqG/yJBBudbbrllMFOSUvQLP07f995z72DHzm4ueJmPgwetw+WXdzyAdvpN3+FF/MJ34otYf7zXB/PEe/oyrv2mD3K831//nhPhM352oAda0HH3lfXZtq37qbDYgXiETWB/o2F4im1kTdDXvo+cmO8+WUhak7H2M51uzXOml+FKR5NZ9k9572GVOR4EJEvxm7miBbmoHzaPPXnOxnOq7GILSliTl4AsJNv59exAPMgeYP88X/YQW4f8IMPYFfBzDR4S3rED2ZfwcwS00d6bR9gKxnCQqb43J8cwwJlMFAciayTuP/KRjxYZ3O11+9GeU5BgDLamz3SSQk5rDC82EXyMzT9HJ/2yRdHGfWTTOMA/+lfQqs8///M/r2PgG3Qja/QZO9AeZgvSO3iM7Cdnst/HjXMk3xub3ADkV3gFDxgbP1gvMoodiKfFU/AOO/B3v3uqtlEwZi7ebGht2Iva2AvoR0ZaA8W1eABYP/qKXqCD8AN8GjQKHCsK4Ddyi62Bz+fiP3tw1SoPm3UyCn+vVGAHkflkHXvF/ieb7FPzJnNjN5BxBw++VuUWuU9eoCe5Sa+SG9qyb+kCPrhi7Nniez/7zLP154HZTnRElXPlRWTlHbOD3SUuyjYiU9wDF7opemwc/cUtxCLILzKafQgHvm3ptozXvemY7GMTkmlsc4VI+qT7xgEamId+yXWQ9qXbYrN3D8WQf2Qi2ugXztpFt/mefiUH+f90ANsYrnA4w0PeXZi4jmE96IX44MbXnxi8vkML7fgNaHD/A/cPvnvrd+u60XfavHHdvMm3K2hGhz6tFG+jGXlN/9BH9oe+fW+99Oeza+Zl7Yw/F6CL2AkamXt0sLmvKXuL/Vws3Dp//Tngrz08Z4r9anw6lN0VnTJqXPoZH4tHeUDGfOELoAoXNMXXPltbPEv/ZV6j+m3fNQo0CjQKNAqcmBQ47KGemPNvs24UaBRoFBhJgTggnBDG94YN6wcXF6NaMCiB05E3jvmSY8EJAQKw3ZOcAu1n1ORM/7Y4KZy6/73vfwePP9Y9lcQReOXVNz+VxPCXiORgKBLSv+SMYC/HIo5VfwyftxWHQqCTU8bp1T8nIyAYJkjGoRColNjxmmSOy5lnnlGc3VOq87L5bZsrTTg5HFJOMXpJwoyDFIxxmDiSnDoJA8HNNWvW1mClvjjPkg4cS84zPHbtPPxWKw6oQKk+rJWxn3jiyUoDSVs04OBVp3wcMsv8ewGghx76dTkerEmTJLo5wwJDAc4h+uBtwQgBA0Flh8+OcXTiuOIxvIAn9DOqeMA1CTxrJYAi+Hv++ecVR7QLSLhfcAW/6c/6+tvhKfAAHCXJtHfGe4La9qK9A9cGjQKNAvOjAFlIdkta/dmf/VkNFGX/kbdkqCPBJMG9yASBKvtOAptslWgSwKJjjoeMpYfIAoE+iR/FT/ARyAs+Ch/g/76SECJTgDmRXXSJ+dBbZCPZQvf6mz4he9zj7wBdKiiLfp7QVciaoK7PaJvxJRcl1uh9shBudKI3VaRNv1+40oGCd+SoewSQ5wJzMJZEoYSfdenrfPYKfNEKzQQFjZWEmUSoNu5BK8FLOAgqzpRAJdo45ip00odiC0lQh7nUQGjpU9/GNaYgOZ21Y/uOwSsvv1KTZ5JrdDn80GaxAI6xj+DH7jCeeScYzcZLkRx7CA848AQ62B90kjWyd/Sj8FpRDFr2izHMQ4AbPwq2Sx5IGrK5GqxsCpAnZCobF//gNYmUd13yri6RM8/p41GyhBwma8gS+8sx/ObV7WVvbd/+Yk1O3FkKP59/7vnBCy++UHm2nyRkH9rn+NqZD8C2s0/JePsF7w6DuZF7bE0JJX/jb4f9ESBn2W72uz2jbzIK/vq138lFiXWFRSmM4MuQaZMe0LBH2ZHG0NYe9GaqFLL4Hv0l5yVo9B0fYvfuw4Wv5I59bH+7rp3DXkYDcrMvTzO3lXA2Z/xg/hKOiq7wgIPNPwz42JpbT2e2QAoH8eakRBYfzhuNrJskGD3c92fpO+PiSWe6k79JHkt84hWAv/TFh5F05CfT5cNAXxlHv/gYfyiao3/0lyTa8H0nyt/kkQwlmtBZaIgP7AE0dtB/fDTXsrZopz2765JLLxm8Y+YddQ/7PnbXsaZhbCB2x3XXXTeYKXaL9Y1NAzdyxp6239l0/OPED1544cUqQ+yH6PvYgfnbtQBZjB7nnXd+tTvZV+hm/mwg8th145NH/GCFU+xUchsu7IZhO1D/sZnMgRzGx+zxuQCPk4NsKbYI2bVhw+FCAPSIzZ696p769pIPe9iue0NucIK/PWM/xiY1P3K1r0OG8XI/HPTnrYr4BP3RzP2um5v9HD2iT/IELvYr3sx+H+5/If42f8WpeRsd/IwXHWv9rClZRaeRR3Tkq6/urWc4sOXsD3ag9YlNrVgx+tlcA65bEzrJQdaSTw0aBY4VBfCxn49U4BjfZ9LYZAAZYQ9nr0xqv5yv0QXsPjF0NgX7xJ4lM8kCMpvvT05k76cYnr1KPmhD9pHhZIw+9EWHauO7D3/kw52tWmhKJusveoeedQ+ZQxeTD8Ygl+gV6zEJ6GW2NLuZDOPTwot8jV3rTKcYix+qDRt3LiDT2Ar0mb6jH9mJ/b75O+yz6OTgTObhP7Qg6+FAH4uHoBta0w8OQO+QrfwGulrxsrXAj+xO9wH6ebb4Fa7/4oHuzV14mw6kZ/CudYOHdaNf0FTxNNzNQ55A0TC6efCEbmZ3ktE///n9hT7nVplufLRCYzrR+uGbuQBN2Kse2OGzmBvc9AU/Z3xg7uaDNvgFfnSQz3BBd3yAVnMB2nqAJOulPT5D0/56xe5GA/yDRxs0CjQKNAo0CjQKhAKHPZl8086NAo0CjQKNAjVZzMgXNGXAM6JnitMooMUZnC9w+DgsjgSOxvUhiMah4Gh+69+/NZgtzpBkDmOfQ8H50V+Xx36tBio5FZw/TpQgFsOfIyhgNS7ZwYHjwAig69989VsdhpIj98STIKi+8yYo/XLW9HnOOd1PuWy+sCsYcy96wZfDNQk4sBxWzgoQsHPPWWd1Ty3rh7MkISDAoU9jxqGMU8PZixPIGeVgczDNhTMHX47YOBpMwnGhrsHZ+PCw/s4JuGY+rufaSScpcJtudDyBhr/4xQP1ibi8ySL9HlrP17sTiEiCEO3wGsdeYBqttB8FnExBJmNZN3ui33eCB4IcruMba+TgvJ92Whe43rPn5eqwwtOTtpJUeBS+/f48FYcH9CPhaM9pI1igPZwbNAo0CsyPAvbQhg2nF92woeoKyTV6wyFQKTBlb5K39p4gl70NyBqHhMiWLVtqQI7cps/IrmMN5IAgl+Cd5LJk3DDAj+xQ/HVqwdH8yBk645lnn6mBW3MSVCWTfTbfBO0E7hxktvscZDVdJcgJfDcKyCiHAHIf9J/DeAH6Snt9S9QpxHiq/Je2aTd8JrclvwR00WF4LdBAUFIwFM3YBegmIKq9YHjmp294CIzSFfDAB/BUJIBO4wCdBWk/97nPVTspAV3t8R27he0gYUpHWAt2xUO/fqgm3F56aU/BrXtyd9wYR/p91kjAVSAVregStk8Afuecs7EEgi+uNg/dxPbBF/gBDRxsi63FXvIzyq4rmLAfvE0DTYfB+jjct2//vsH+0peAbYOVTQEyhw3jwD/2lb12ceEvNtF8AQ/b2w58PA7IC8VieMzDFv/yL/9SedgedJAB9jvAz7Gz7EV70t4k88gisiJt++Ml0c+H0J5dSC5mn7H74KH/2aJLtm59uvbN9pQcIa/sPbiQB+xPemfr77s3MtJF9uOogjH9An4Oe5+vRJ6Rx5s3v+0Qbch4PgQf52tf+1q1O0MD51E+hEQXuRt/yDpJuJhX5tanw7H6nHVDs9CNLIYTurvuM95Y8/o6hE6TcLQ+5Lo19MYfbzUydzJfn9agaLjSt7cTdHS3ng52eXQg/eK68ccBfrQPyEFj+Azn8Aqe4mdYs/ClfslOeIQP8StewdveGIVn0UCbgil0K8BHX66jlWIaa0kHmZv9eCKD+Ts8iMOmsz7sQPSy/yTO8YVkre+z/tbGZ0VQ7EcFoGgf2WQtjjXgETIkRUrDfJi5wp3M4aeKLeB9n8lL/Ghe9D1+qZ8PHH4jj7ZkOp7NwV7YtKl7C5nvRgFZ7RA76oP+HaBvV8HdHicXZ2Zm6rrg17Tt99H/zM6jX1IQn72ZNmQ521K/9pxxyHiJ7ys/eGVNmKONsUBwgJt9aL8DugGtxoH1h8PNN99c59zHQ98OdqWD/pgtskQyXBEBHqRL0BQuiwGROdaD7cYO7MsCdDEHc6Zb4AbQgYzKWrlGjok3OdjMCuTy4EAnOw/PwPo49IGP9OO+Bo0Cx4oCZLtjWuDT2b9kfOTRtPcut3Yvl4eXxJDZFmxhtogCZPuZfoyssK/pRXS0j8kHbR30D31CxmhHj3qjlFi+vS4WoPDOod/YNnQO/eJhIsVMbDFFqPAhM6wDOa39KD3jOzKLvextmPx68kh7ffNTxW89IP5ykd+PFn1Or7N3yblJQF6TxXxm+p6OIburfix9exubfrUzR/YdOa5fsi5A1pPx6MVuZ1vrk8xEW3zW1z9wthZo4UEDdrn7zYk+TXxh377uzfEpRLMu1g2NrRs6o6HxEv9GE+39DWcxJJ/hrKgXrfny5qTAy3wVX+lT/MB6AMVi/TlmrsPnGqP/5S+qL2Ie+AYd4afPvFXT/FPEjg/4LtYNPfEknqKz4TsOsl7awNlc8AIeybytF3saH/OT6OCZYmuwoRo0CjQKNAo0CjQK9CmwON5Yf4T2uVGgUaBRYBlSgDMkKOYQZOSMCSqlCGsxp8Thkajn0HA4jcup4FAx/AX7GPsCTvDj6GjHUU0ShbMBPDXDwZoErnMunCX/jadvRV0cCQecOEYCZILH2nBOOWHOHC1JILTiYPmMhqOcW7jA1RyNwVHhPEkkoa/7ON+SAWnjmgCftmgQh43jxeHh/MJTMoEThHaCo4KBHEvn4wXG5nyaF2cvAQHOmyCMN9ddVhw1zpp12Ly5+5mhufC1HtYevTnWArr4whNI1gO/cJTRFFhTfOLgtAoW+MwhFRy2Bs4czmEQHOVYoyknX4LOmiQwLxhgzQQ44GEdOLiSNNbMGezZ81Jtg4cEFtCDc49frGmSeGhjXc1PYH929rd1fb0tAr9p36BRoFHgyCiQAKP9SwYJRJGr9IVgIxlqD9vXZCxZY38LYgp+CYLavxLLAmgOfRxLIOvIdgG+SQUUcCIHIw/Nnd7x0xDkGrlMn0kmk5V0Pbl4xx13VNkqiU4vOsg8wUNyi1zXPgmmaeZOX6OpcdHV3yD6lh4TIBUohIOibe3gOy4waW7RdaP0LXmOVublunVK0NVn3y8ECHZaB7oBPccBfNBPIJM9AQRJd+zYXnVPdMC4+4/ke2tk/fCLuW/Y0K3zfPvCK9Zjj/Uoa2cu+MCc2UKTwPjegHRW4bNROnbSve3a8qPAwYNd8QFbJoUK9oVjofbcMFWMQ5aw7e4sbxZz9h0bTKEMu5CcJw8AucLOItuTAJPMwdPa4VP6Ie0zXpIabDbt2GTGYOfZa+7Thn5g69Eb/nY2jrN73O/wGV0OvtYVsLnu7T2jQD/wVgzE1oQrWWIPrl27ps7XnPVBluZtBsM+RPar/UynxYeg19i6bGo6A37khvPxgiSs4GEdJSAfKG9TOOOM06vuta7mx4e47LLLKy3RaS5ARz6WpB97nc43Z4lPYxovuoOu0ie6O/iazu63fmwHMm6UDurjQV97qzF9qz1ewbNs/dniw7H1f/vb2aoj/Q0feoVesJesk6QjvrImktnmHT7N3rKu+oQjHrDG7Jr4r/FJ+ridiJ/Rn+62hmhnzSUw8YC3qLJXHBLabBD0R1Nrxh9jy7hu/d1Hvx5rYE/gAXvAfMYBGUNO4CdzTsEY/PEW/xdPsqlcl7QWhyBLvBE7dh9a4Ut9aYsP2VLumQbIJ3uNrEFTvBpAT/vSuBK7fGq42X++15YdMgyZm301LK+1tS/hZ419NldtrZe9le+H+53v3/omk9mkc8lM7WaK3kBf46OFferhgVNOWXh/Al2Cm7W0dqNoNc2c4Wo9nK0HX8De0eckHtQObcgfa9CgUaBR4PhTwC9qsPvYzGQzO5ZdqZiJfWVfJz5KhpD/YiV0BDuU3Ux28dtXr15V5QE9KRZNTrDb9KWgy2d9kD3kJdlHf7C5Vq1aXeUJHJ7e+vRgVrFQkRX0MVlNfgwDOSsGI08QWyjtyCK6wRzY4+w18ir2HN0yCdj37DX6nayOzaYP+oQcE7emp8yHXcBOJBf5QP42BlrQabPFpiP/xHA95Ke4mD4e1j/wRyf9sDVTdCdejU7yAcbfu3f/IbuOHvcdPK2NmLZ1s5bojE7O1oEtqEDP2vGB4KctnbhQQM+bO/wfefiRupanbzi9xqwUi1111dWFFl38LfNHQzRGF3pZgXZsAryE1vpDH/MaBnypb8WJ5o+20UfGyHpZB/wMPzZFt16HH2Ac7rf93SjQKNAo0ChwYlJgOs/2xKRNm3WjQKPACUyBGPqM6deK0xOHLoG1xSQNh9PT057wFUhTAMQR9KQMB4tDw7mEG2dCoN/rlSVH3KsYiOPDOeLwTgrgcp4EP7eUN2RwsDiV+udMKurinDkEVj3lwsniUHMi3Yse7nefRACHWQETJ5pDqc0w+F7fgvjmMFOcO4d+OLbG5rhLmtdkTwkevvPid9b5c1wlCASGAUdK0pnjJ7jqrSA+w8PcJREkhjjnxws4f4KTnGROPweOk8pJ49x7astbWdBgPuB+/CEAIIGC7pxJjr2nthRiCWijK0BrfMJp58RbT04yXp95x8zgmleuqXwe57Le9Po/+AwP6N8ru/EKhzZBCc6n5IGguvUQCLcOAqic14DAicCCpA0nHa+Z/+c///lDgXxtOa/6wdvugaukpj3B2W/QKNAocHQUsM8FjMgIxzDQJQ77lJy1v7vize7tItu2/aEGVvUjMJWg3HA/i/W3wBq8FeOSqeOADqIPBRKdAXkm8UlP0Ef0KT1JZ2pH/5A3wHXyWyBOsSy5akx/+558N0aOelPvH/fnIEMlselRdE1Sn7xLIpYeExgEdJdrZCC9OAq0oefMDQ7DYH3MiQ0DzDV4W7N8P3zftH9n3taDPBeQpMfHAXys19tn3l51l3boQGe4D60WGtgp5sxuMPa6dePxmzQ2XQnXrIe5oDs+jC4cd7927Cbju6/ByqbAa6X4yZ6tPkThafsMH+Jx+3ExgF1nzBSMsQ/BTLEt2VldkuKqQ4kGiYdnnnm62M3dWwLYVw892D3JLiFDttnT9nYf2J5seN+zA/kmbHNJILa2ue4oPzH+5JNP1DfJKjBmD8KHQJ+AxQAAQABJREFUzemMFtqSX7H9jUEOaMOfGAV79rxcE1/6eOSRR4t/1CVG7EF0je/m+r333lPH9fYIe4//5KeLnWMXk8NsTb4GHyrFU/Y4H0K/9ILjeAHfwSGBhsZ4iE3su6yrhGH0oPXBd3MBvc7GNm/+A1pINPEf0Ii+M5Z1fuWVl4u+3zG4t/hl/7cc1pQfg270iLG1H6WD4OF7cs+6evOBeVgTawZXfkz8zW3bnq+48CvwLn0b2YvvJA/xOP8J7/Ef+FbB1XjmBjc2C33PR3IvuvFXG3QUsCYO+tExDOwSRZ6SsfjDmt9XaOotJeQFO0ly2xry98iLcTww3PdC/Q1v/GRPTxqbjo4NQEbR5WQgmQN/9jCZRy7haQl2cQgHu4QMYPcZix1oz/mbjAD4z/ijcIhd40xGG5ec21X49KVyBNDbYU+yBbOP3UMm2dvpK/c4G9vc0H+UfrHG5uwa/OzpyHd0ce2oofRrHPRjk8JpEmhnL+KpNasl//dWHmMn2+8LDeZOTuHTccUX044ZXJ0BPYYPzAkNxgFaow2eHdar4+5p3zcKLAQF7Pvw5igZNTyG/UIuuGea9sP3L6e/7WN+v/gkPUf+i2uIN5IV9nfAZ360t0qDg8Xudh+bgz6kJzZuPKfauewO8kbsVHv2Z+IQ6Q+NHbHzDh48UO/VH7v59OI7wm2m2ELwGgb46F+egN2e+Lh2+iWH2VrsIPohOogu4TOMA2uuOIvfwG4jq/v84zOd6yxmQZ7RV/qlr/hA+mc7oov4M9qiwwev/GClLRs70Jf5dDGc9UkPw50+pDPZp/yA007zEMG+ar+n0E9794lRJ6aT/sleh5wKGpgfe5Be5QOQy30cct+RnvX16qvdgzMKCn9b4mmK6tnJ7NaPfvQjb+oa/g48gm/Ei35ffJmHCh/I7ch/oAfcR/ECe0TfbBPr1bcFrBOasF/Ybmjc4Zj1WvjYy5sm2L5oFGgUaBRoFFhWFFiciOWyIkFDtlGgUaBR4M0UiEPF6fHU+7EAjpZDkl5ynoPE+eP4bNlybUleXFydCM4EZ4EjKOnCofM3nAVuBRs5rxK3HCMBslGBOw6JZE+eSuKcpJ2+OVYcDsVfgvn6RA9B1gQx0YUTwkHlhHAaOXQO80jwFX7AnCTpOb8SOpzNJN45Nq5zhjiXrvvujz5cnMsyD04iZ6vvuHN4OEDoZP7wlhRAAw4avN761gvqGBWBFfQPpxydOJHWHS9wEiWQJFjMfcOGw0+jWSeOtLWwjs7WVh9P/b+nBrMlOYMHkkjrk8oaceytgYI0f6N9wDoLWKC9JE1wsg7WVNDA+F3w4JVafIaHrJnvBGv6jrp11Kd53HLLLTUZhF+ttTk2aBRoFFhcCrzlLYpsL6p70/4UaCR/U6AqmCnRI8jpe3tZsuRYAv1ADpEXk4DsWbv2cNHUcFuyJvKNXFLQmiSpZCIZpsiLjCIzvSVSUFiAUVA5B/kEJ+MBiS8ykC6UmNcnWY12aBo9SgYKWhrLOPMBQUOyUQA7enY+9x9tW/M1b+OjIz0013q455STj75Y7Whxn+/9eJz9I+gdHTotD7Lb2Fed3uzsofmO39ovHwqQFXjE4XNkwmLNAG/iS4UIsZ/JbIkexVySPjMl4dTfm/hx06buDQH4Ux/sQH0oypHUJhfHFUuR93wISTV64PTTNxySf+vXd28hZpuTmeSapAyZhyZkHnkFBz6KYii2JVmrWIJMlfiwvxwBb6mVROmKfQ9WP4XdChdziw/R+Ri/r/tNYgaO7Fd+Ct8mQH6SXylQs076VyCjiIodzd41xkoB/Ggd/BQfP4m+I7+tpUIxdDLnvixfs2Zt5YP3FF1/WpHxdBsa8UMU2aGrdcYr+hoGutJ6Kuyy1mef3elKPGDdrIE++I6KvPCHvuMbBGe8g08DPmtrPtoEyFlz0D/9iP/4ynxa3zeYjgL8bXvb+lgLcQXrZ29IhrNvyBsJSOunPTvgWAL+sd7kxCQbyDVttB/VDu58ZMVg+HumyEu2mzmyzfAjHsdz5A8Zibf4zORk7ECyIuOgA97UB/nHDrTn9OdAUzwdYBuSYfZBn59zfdyZ/Ia/PbvYumYUDsYkg/EKvUOu9+X2qHusA/lb2y0zkwgv0LfsQfwQHnSeBOZqjcz7eKzTJNzatZVNATJKsQ5dTE+TGZOATCXf6EtycSUCGWsvizuzEcQw7U0ynO3HNh1lz9i7ZB09Qu59pBRrsSHZu+j2wgt/qD492UAf0iXs6TVrJssHNCbH0VwBqkIo+oGsoRtG6VbrCAdyF+7DAEdyieyZr8xhK9NvfZu537/+9DtO7rHNPLCBxmhN59GBdNzjjz1e6dvvb/izOc8Wn0TsJPZlFyvZXuiy91DOw9qhAxqjG1qQs6Mgtrw9ILfAJhRrti+qLhp10xF8Z908ZMFOpufxBdysrTWeC+BiPjPFF9pabAd2Frrpb9x60LtsNP2PsnFWrz68XqOuz4VTu94o0CjQKNAocGJR4HAE7sSad5tto0CjQKPARApwbBj7w0HoiTcd5UVjJVCoYIyD/u7yBDUH/9prt7zJweCgOQTBHRxTRVaehvVUEgdS0kQ/HJVhEAhQfCOIz1niZAT0yyHhSHHOOF/6RxMBMk5ggMPoXs6yYgI4CLJy8Dgk8Ahw/iRj4MX5EYTmPHFIOUf96/rhrCuY81SWJ2v6OOrTvODGOeJYwdFTTE8+8WRNgrhf8HclAgccDQUUOOGCGoq2FIwJKgw7lNYJLwhyoBPn+gc/+EH96R3rxSnnYKPjMLjHGqRgrL+m2hrPwaEXGOG8Wz9BcjyNX/CCs7/xFH6HhzO+OnjwcBII/xnDITnRh+bk9qnRPjcKLA4FzjjjzBIsPiy7yRb71RsK7UtvGPHEp6AqHSX4Nk0QbKGwJQfICTpgriBoF9RcW9uNkh+RNfqji+gQbztR+EpWkVkOck2SMECe0k+KMchO8zdW8HEPPagA4hvf+EZ9A2buHXVG3/mCADHajwoUz7evI2lPj9DBaEgHTIMHXW/d1hR6LydgF7J/2CkCwADPoMGqVZPnoo1grnkX1m2wwinQ9yGOZF8fCXkklWJbs7/YTnkDFfsZ7/WBzOrkVvczWZJlt99+e02ekXNsc3bfOLDn+RCKgIb3fmxJvgX71E88pmDM3kEfspi8ID/gqmDpZz/9WW1LppKfw4UH5DEfwh5EVzJXEsb45K57XGcbowH95KGYvJ142L5FE36Ifsh+9igdp2BDYYdr7l9JgG7W4IUXXqx+ksTd5e++/FDBGNoPA/nlUBQ0U2x8vMJv4GviFTRSaGgNRiVYJen4mt5gJnHd1xPuQWd9p3iNfwPH8AqcrY0D7wTyPR/C54B15bc4+j7gKP2fe9r5zRSw/xwBb3VDZ+tuL3kbOjsQKMq0ztZ/IROvGXvcmQ7GT3ONic+00X4UZK76Eh/BO+xA/IYfyTF87/CwRHgJ75q7YkvfkUX6yjh4luwT12EH3nbbbaOGP/Rdn48PfTnHB3tz/Yb1VZ5n3DluWdDLdd5FH6AxeT5KBgwPCE/71JqElsNtlurf+EHRIHsQmLc1mIsHXUcbPLbc5rxU16LhNR0FFLTefPPNrxeNkdOjC2pG9bZSeVVM0k/gepCL3SiGye4l+1MwNooe9rsCI4f4RwCd2EWO2KjsZDYTPTGXn6gfsVs4GJ+coD/IGva9z8NA7tA544rbtCdrj0TOwmWuAiTj638Ujxw4sL/KSPKSHkVnh4LzufRgf57RifQqG18fbD7FU9bNkXWDLx00DvgLDsVigVG459qRnlPQloIxa2lN4Tkcnx81BpriGXkYD2KjQR7UGPZjcj/68GP4M6PmhP/wwZHwQsZo50aBRoFGgUaBE4cCrWDsxFnrNtNGgUaBeVCgH/zxuR+gnkc382oqEcJZdeYYcAA9WcIx4DjMBRwEhWOzpfBn2qeSjMGx4sgMA2cjTiYajAPtJKw5YHAASVxt3NgVmsVxMTdJd4FXjrr2nCdOEQeGU8kRdL/rkk6cHzhySscBPPWlraCIZJG+JM/QlOM+DQ3H9b+UvscbCSBIaglMcBLRX7BeoHs4MdjH31poI9DhDKyLZE8CHP32PgtwWgM0tk6TIGs9qg088ehMCZ5YZ0/1+RlLib3wIrw4/IIsAiDG9RkPTuLDUeO17xoFGgW6n/zzVKdkLHkoySG5JdCZ4NE0dOpkx+k1mGpf2o+CduSHPo+Fngye5CAdkYRyvh91hheZ6ey+cUDO0B90jWIwcokuoY8E6gRtHXlbBD0mcUrekm1wUSDhM9kmKHrHHXfUIm66iLyVcBWM7oM1IP/oO4FPbf1UgkDjUgfrb67ok4D2XLLaWqDV/rJ+ywnwv7Wy3rEn8CAa+BmRSaCNQLd5D8az4KQu2rVlRAF7gBzBL5NsooWaErmGv9hxzoC9xp6K/TRurLVruzdJsCHJr8getrq97fu+7cVfIMt8z3Y3TvZDf4yyXaYC97L5vJ3Bm4zJabKV7JVg6Rcf0F+KNczR+OxJsvqsszp9dKQ+hHUyD3goaCKH6TSyGE3puFFznGqCS6wR+Yu+9Is5rj15bZ03OvLl5gK8YN3RCY/gPfIfr6DhKB1LJ/LP9N/npYzlO2uAxqP2i+/762Msh+JuPMGPwJd4HU/EF/I3W2WaeQWXlXy2d9iCaOZIoZME5rSyyvpYT3tTfIKcw1P2JD6gE/V1rMB49j0cJgG5IoGt/STAZ/aCOZAHCg7JAfxmfvxk+4dcUAhGNpBbeBRd0IcsQx/3sCPvvPPO+pCF2Ix+2YFk7TDweR3kj701W+I5+p4GThpMKXCn6Wyebez57YUm6LF9R/cTpfb0qL2erq1DtQPLuo2SGWm3FM/WkLwJn+MtNt5cPOg6mYtfl9ucl+I6NJymp0D0ancu0mJaA236IZZ3y15sYD6kGaYjWUCukW/2OL3QyYru10HmIpL2fEx6dZL8HO5nGI/h64vz92Sdc+DAYbnYl3f9zwuJ13xoMJ+2R4Kjh6DphC4+0L1l2ppa22nWFX5r1qyt/g+emBYWe17T4tHaNQo0CjQKNAosfwocO29++dOqzaBRoFHgBKJADPXqsJ00vlhqIUki6OjJVcFIkOS1wPw0zoUgZ/+pJE7KtE8lcWZHASdFQGzS+GiVQL5gKUfQuAKsnozpgzkKhEosc6oF8SXPBfSNJYgmiZGCMYkiAVvXOVnjwL1JSEhiSHhJ1m/d+nQN2KKpZPxKgAQjBKwViyka82S+4LMkibWY5DC6loIxbYEguOSB9RnlyKdgbFyyZ1q6WgPJHHzh7T0JpHtKHQiUe1uFnyYSsJ8phWXmJZlhLzZoFGgUmD8FPEHrZ6NuvfXWWuBEdvz93/99fSMhuZmkxzQ9b9jQyWwFTuQuPSNRKAkySnZM0+eRtpF8SWB2Uh9J5syVKCQXHeSOt6wkIUg2SvzRaWSupz2TMKTr4ECHkpOShGSsYgc/2eQtjn5iCw70s7esDL+xxn0K1dDUTzt5E4W5LYeCMXiiE16I3p6kf6xTEoVzrcekNT0e18zLXknAF79Py4PZJ3jltVYxdjyW75iOyWZms1Qfonw+FkAO24vOeJO9lsKZSXsSjvhaW/ZW3gCgYMFndiE9ESCvFP9ozzaf5mn53DvqjFb685YxNiDcyVUy1Lh8gID5se3hlIIx9iR/yRzpIbLadfKFzUkm63eSDdn3Ichib4Y0jgIIY64kH4LM2rlzR6UTn4s8Q2O2Of03F6CzdUcnxUcA3fGKdRwF1oEvO86HwAN40DGKV3NN/3w8etj6OPxEtHscrnsTsrdH0Lcp/DFug0FdL2+5Uuju+Lu/+7tavNQvfpmGTrF1FIzhH3utXzA2TR8L1Sb2BL6eZIO6tm9fVzA2qR2Zg1/FJrxBlix65pmnS+ziubpnPDBAPngDId959vWiLu3cd8qpXeEiftcWne+6665qfxsX7fi4n/3sZ99EAnvKkZ9+VwiJ15c6sG/ZxGT29he7gjF7dlLsyLodKvRbZkX09EV/z4QHnScBHn3llZfrvNGsQaNAo8DKogAZwN+z1wFZQUf6OcpRts3w7MlM7dmr07Qfvn8p/U3GocNcunkp4bxQuCgYM2+8QO9bS2tqbSfpxf74eEZ7PNSgUaBRoFGgUaBR4FhToBWMHWuKt/EaBRoFlgUFGOfr1p1ag3+ri8F+4JUDNSCep2ePdBKcJ0lggUXFOoLYCYQneObMuYCDwOK0TiMHRACLcxEnM0HR0t2bIG1yflOD17+Y5rq5CNQLzvtpSuMK5Es+BQfdKYgTCBVYnilJeYdkTpII5i6hGucSDcx/WhqEZoK2Pr/2WvdGGTiMosG4OS/l780lwQj0AtY9RVVzrZf2aNMPdnb0GcEkGr8O+i3/H+KtfD+fs3V+97vfXZML7pPE88S1IkJgX/hbsk+QXVIKX0lm4S2JQYe3ZjRoFGgUmI4Cq1evqjJWAot+SGGuJNimTedWWTBdT4Na+ET+RPbQO3QYmTIKDpQ3LxkvQbNRbXxH7kv00xGSz/qcBHSE9hJUZMM4INvIFYk7Z5AiBPKoLy/z2dm8kjxXjKA4QkJdcS4Z5s0cforrvvvuq/pMMZniArjT24rMyDWFBuSYQlhvdJOA9PaJPtBvZKFx3Q9XOnI5QHSH9VAwZk3Qq19g0p8HG0gbSVYJRoBe7qGTsgb9e5bKZzxBz1orOJsLnlJYM+4nIoI7ndYvls/37bwyKUAeskPxic/2B//Bvvb5SKHbPx6q2FllOhmmf7yp30MJ+DKA78n7uWQpXOw77fA3nP2dvT0KV9dzjLo+n+/gbv8r0DAf45INHihIsRi5iHYekPCWJDKVHHZP3z+IDxF9o+/5+BBokHVzb2jgvFIADymcQSOfrSM+IX/xzDSATvhkbU9Pz0WjufjF9bmADaPoGr54Ay/gkxRXK1pT0O2MpxRhk830N37hk5Lf0e1zjbfSrvPV0c1DVeSFfcZ2sfa+n3b9rbW95vDZ2tln+GLUOnY8t2/OAn/9WUu2FJ05DZgDucA+m8SD+mNb6d84ZB1+wifw7kOfV7XbtOm8YtOsP1SkqrjVz7Qr/MKDHgp4/vlttf/fPfW7avcZg62DvuwE9GE3Ory17H3ve19/yPqZXMOz7s0DhJPm9KYOjucXhQ+sMznN/kVX8nwcWDfFcNruL29+s6e1J3/J3qUM7Ftr5YxX2PnsQEXMaDAO2AD4hHyy/+y7Bo0CjQIrhwJ0KFkfXUqWJ2YyjSyProwNO5duXU6UY4vNlLg/XS2OO0k/jJoX3eiBO3HhaWg5qo9j9d2qVZ1PhResIXytaezuafDAO2JjzgBP0ZPhrWn6aG0aBRoFGgUaBRoFjpQCb/SOj7SXdl+jQKNAo8AKo4DgoUBQCo8SBBNwPNpkj6fVPZ0q0WEcYzj3nUrkXDOPZI/2cSTinPjuWABHKHRSzHN5SajvKUExQVSB/b5TJ1gryW6unhLnOHL8BGT1g86coyN1lAUZJTGCz7GY/7EeAz3DK+hlzhzI8NE0+OCVfkBjmnsWoo1khZ/ikLCxv6z7S7u7RLr+JTslMuwP/OAwP0EFb/xx+LsVjC3EarQ+ThQK0C/2nKSpPUh+SJp5A+O6dafNWezSp5N7h4t6yZ+1a0cnCrW3r91DXo0D1yWO6AjFAfCcBAf2H6hvfpEslqyZBJJ1CsucyU9yJ4XKZMw4oEuS0HFfDnaAhM/3v//9we9KovL/lUOyyCEhRLZJ9mUugqTeJvGZz3ymJmUl0oYBHvo0F8nSueY0fP/x/ts6KxgzBzRDg1GAB6wzOZ8kPzqjCR22lIHuwZdvKBgrSU/rPlNsmUmQhCIa4aMGK5sCwz5ECp4k0+2VIwX3btv2fC2S4UOw5ew1vOmacdJ/fALnSXIuuMDZXiTP9XeswFgSQew6+8v+SMGYAh+AbnynFIxdffXVtWAjflRwNffoJ9/pm61rbtPQQPsTwYfoJ67QBX3I7WnWPe1r4qrcdywhBWOKm/CMtcIb0SU+8z29/clc4LqqvCV807mbBrfcckudp+9P1IIxvpQ9Q9+iDb2koEnxCzuFrJgG6HE8JB5iv6IpHnKM4iFttGcLTrID7V82xHxsIHadwiMFXJN0K96gq/EKvNkb5kyfw3sc4PONG88uNOrefmgMh7no6/777684oyO7j62ZWJHrvve38T7+8Y8P/vIv/7Lan8YeBmviYEfqZ8f2HRPpNXz/8f4bXcyVjUfuTioIsG6z5cEBct26o7N9GX12vOcyaXxrSRbB1XqZM94yp0n8TT+naPFoYomTcGvXGgUaBY4fBei/xFeLNK+yja6Ydr+TH9rTlz7PpVuP30znPzKdp+DLW2DlB8Sk5gNoERuFrF3KQC+wK/ACvK3lNDZQ5kSX4hm8QD/iJXMPb6VdOzcKNAo0CjQKNAosFgXGe8eLNWLrt1GgUaBRYBlQQOBcENHTghwaQR4BTD+jp9BJYoMDwCGYFuIEeoPSvffeW+9n+Et8OFzvB1sPvO5c7C+J8WkgzggHg6MBtzgWnnRZTDAWR0YS/vLyFLeiMAF7yR0J/QRj/e0QsPaWlfMvOL8GCUNHNIWz9r6Lw5Q5zTWH0DhJs+Clv9WrF5cGc+G2UNf7c/I56x6ncppx3IOmnFBg7WryZ8pkwTRjjGoT3CUrvKnHmHhG8UAtlijJ9P0Fp+w3wfcUIXjjGMi+dD5Rkz6jaNu+axQYRwHyT4KV7vJGLAl1P31I3nrjlZ9vkvxw2JOOAFnhkNRx+PmnH//4x3XPStiS5Z4WPfvsjVVuu1fSP0kfCTNvlbRfFRTTrfYtOa9fQT+JsZ///OdVb0ggSWLOVTC2d9/emiQ0nqJjiSl62TwB3UGmeMPD3XffPfif//mf+nNMxoSLn/0RvEQDY9JXEjnam9O73315favEWWe95ZD+Ck3ITe3MbW8J6pqTvhw+Gzt081n7vF3I9wl4+l6iCQ2MDQ/rw86A+3ICMvuxxx6rb9rwJhfztIYS+j7jOetM1kuwmiM98IlPfKL+FJ0iPjyxlAGvwBmfsQut99ZiF/q5Kbjja3tI8j1gHR1+EtbPkypmoHsbrGwKkAP4ID4E3lc4wP6/+OJ31u/xE5toWrCP7DN9kMPuN45CenLcdfKwL18kKMgZcmgu0G5Uokp/88FzrnFGXY/eoCOuuOKKOs977rlnMDMzUxNL5C3fwdmc6Bd7kA5ChwBc7cXQwLxj605DAzREA3T22bzpT0d/nIy3HM/DcwqNyGhzngbwSnhLe7Tp032aPo6kjXWlK+hob+wkbxUK8TPZJ3Qp3NgQTzzxRPXbjbNt2x+q3+3a9ddfX+0FRR/2z4kEZBLfmw7GB48+8ujg29/+dtXN6GlPaWN/2ZPZ93gEbyjkVAzExxfHYNvZG7ED+XN0Pn7Qh7VyfXd5MMhbx7N21o2+1Fbf9ps1fPzxxw7ZB9PaQAp1zIcd6PDGWfOIDIgPeV/RwXcXO5CNFRuT7QpnfOANoOxAspptx6a87LLLi327udqMw7xiv+gb38F/zZruTbFsULwVmqGbzw6yhc1HJgU//Oc7BzvQQb6zFZ57/rmp9+RS4GNzVbz3k5/8pL7RD//EH3DNIZaGxtbBT9riFW9cs4/J8z7fLYU5jcLBnPAYW9BhX/AxrOnpp59Rfg73wmofZo2tLZ7Cp35m1M/V4x32ZINGgROFAin85w8vBej01Lq6DzcVuU0vkdFPP/1MLf7dsWN7keWdLuzjS5ZHr5Bhjvh+4gt0KBlB/rFJyERvpWR/zAVkBRkp/knHkCH0icPb4pcTkOV0PlvAPFK0zYagC+hUaxA7Y9q5uVef5Gf0Pp2Kbvp+sfws8mmnjbbvrJs1EVP2Nlp2SOwiv5CyUGDu8HP4bC2tKRzRYS7AK/F74FvqxWo/3nS61GMlc82tXW8UaBRoFGgUWB4UaAVjy2OdGpaNAo0Cx5gCjHHOn0CQQKgAnmSPYKLETJy+BIPmQo9z6Z4keyQYOQ2cAU7OBz7wwRpM5FTok/OkPcf1QHlV/zTAgeKQCOIbjxMmUGsui10wBj84c9y8QQqdBH8leLwtKs6Nv30vSFsLxs67oOKY+cEZDeCtP3PqkhJdEVzajTtrn2QP+ulDXwK5q1ZN9+T0uL6XyveH59QlsKy1deeA4qVpAG3c4wzwHMc9dJ+mj6Npw9FXvCI56EkzwVZJUHsMXvbFz372s8EvS1GLNRUAcF3AdfPmzTXw4n6OfoNGgUaByRSwryXFFElJyJCRClgU+Eh2+Zvc1s6eIoMD9l8CcYKid9555+C73/1ubSMxJjk3U5L6imfIEfdKtCVAaO9K/Al2KiRKUZWxyB/jKxZT1CWZMluKpow5F9ALgrACaYJ9xpR06heM6Vth0o9+9KPBV77ylSpb9I0G5AcdT+doI2maQudrrvnY4ItfvLno5Q+UfjdUuvTxEdClxyQq0c7cJI8Uh0iADgP6oQF8rEPA/Mk+8zA2OkiiWRfX0HC5AP1D72fdBcvRll4xF9cljBUbdnN8vBSL/UktGBOkHUW3pTZ3/I132IX0EHtH4tN62TfWFo/jxwCdRXdJoNo3EtXT6un00c7LjwLkYN+HYNOQGfiHnLIn2HKOaSA+hH2E38hhPoTkB5n23ve+t9r91Y4rfAp839nPcyeptMeXEnlkmnv7tua0eOpnvpBxyFq6hNxViCKp7i0E5kyPkJPkKFqQL+StfdfHLTootmxoYG7umwu0N39H1kifnR+1vJJ14+YaemdO6II+fZ9g3L2+H9U+dHdeTIiPSM/bX34SEO72lwIbPqZ5kMvW0B4Be/a8VIuZ7UH3sXfIafvlRIIkRtlhaPnwIw8PfvPEb6otIz6hWBNtgD2U9bQv0JkNww5kr916663VftEXn54/Z0+SfXhEophdhs92795V7yOPvDVQW33T+/YZOaZfRaJ8v9hAG9ZPftMsPK2xGE2Ss3DFH8GdjaVQ/d7S99e//vXaHh5kCPuV3oYz/1NRN13NljGnm2++uciXj9Xrw7zyyiuvVrrhOTbhySevrTaBmJG+hwFe7FW4olkArcyfPelBDoefuJTMhqf7lgtYSzEf/GFe1gR92cjhITa+dUbnhx58aPCe976nFj37iU76Eb/0ZfpSnLv1xTPWmi2IB/DMKeU7e0Bhh7mEB627ebPx/+u//qvSyH5q0ChwolCAPCAn2XLOSwHsT7JJkRc5RS7TJ+wHBcQvvPBisRe6n+zu42sufDt7+t///d9rfIEf61CQfsMNN1T9d1J5WJvNqp15TxPPV1zdjy9ET9KVyy2OTZazAdgC5sH/RQuxqJ07dx2ysecr79ku6EHG0vXWjv60bs4vvvhCWa7R9h17gLz+zne+M/jyl79c5bcHmD/3uc8V/+Pt/WU+qs/mDj+8RVewR+FmbdFhLqBL8Qx64SE0YoNs2NAKxuaiXbveKNAo0CjQKLAwFGgFYwtDx9ZLo0CjwAqjAMPcISgkaCiQyMEQdBTIFBByCIZNAwJlgoQMf8lpfXGiBGclH0899ZT6N2eSYwUEmLRTWMVxmAs44Bzd4aeSjpWTiV4cIwFYc4Mzh9tTPDWJVYLPnB/BfA46B+8tbzmzBq0zN+3QFN05lwLYAtSeFrrggrem2ZvOxhJY1VZSiVPGQeNIwmXdulPKPdMl5t7U+RxfGNecBA/M17pNs15zdDv2Mjqbm0QZ3lGoYO09TW98yTXXBftHgUAHZxWNErTpnNAuADrqnoX+zhzg5zA2fOElkSOICi/84Ylje8a+E4y1vhxne+mC8na6Bo0CjQJzU0BwjRyU2PBzAGQVPUa/SErZcwqW6DT6gnwOkGWR5fQgeS7gpkBBsaczWZQkTwKwZK8gnAIEckkSyU84GpeeOKXoPD8rSRa5bl/TteQBvOYC45F/5AS9om8yQnEYIE/oQn1LwBnHE74OBQlkjeImsojOEcCkO8ieB0sS69RT19X7FAWRT32QnIajuaAFPBSg6YP+Nrb5oyda0suKpOgGiTLzB+juO3JNoFMgEY3plOUGxWKqtEQ/c1TwgS/ocvOky+ko8lwbgVnFVVdeeWWln3VYDkBnmRPevuqqq+pc7R08xs7zZhDrHsCDDsWQksJo0WDlUwA/O8hdNvGzxd7y07WxZcgVfGKPTAORwfYQH4KscK++2YDxIciWda/LtZdel61kEZk0DvAkG5ZdpX/6gUyUPFu/fkOVyePuXajv0UoyDK4KSshiMoP8JmfNGW6SLmS+OTvQgH4LkNWSNElQ0T/0A/1CTo8D9I0PQVfFh7BOxqAXjxRSKHHgwOjCDzjSKWz3Set0pOMP30eGmZM1Ri/zRiO6Z5o3LMARPdGJ/rN29DF9GjtgeMyF/Dt7y7obDzijM57Fz/Q8He+tWdYyPjw7gM6Ff3zthcRtqfdlznjaW2VvvPHGaus89tijtagZX9hn5JJ2bJfsLbS1R/ApWtqT9JoCNDR22LvWwT14xJ4hj6wFvU++uMebmPTjGl2qX3s91/X5oQ99qLPHSvJ8LjCuwh0yjP2HL+nh8AZ5pm82CT7HI3BSuEsmkNFwNmfylJxRvOZ8x+231/7QbJhf8BI5rB0eY7uysdkGZJDx8WAKyOCnX2OxB+ENyrvHBjt37Kx8qT+2pUN7dF9uYH8CNhHakDVnnHnG4GCRf9YaL/ie3Xve+edVeuFHRYRomPuX8rztFXiy+flBbF774pHig3zve9+rfpV9FB4kb/C+9Xe2tg0aBZYrBfj59D0eJ/PI++gFDwaRl+Q4IMPIe3yvGPi///u/q0xdKnO3j+kqctp+5qc5yCkyrCtwXnMorspeeumlPVX2i4eQ1fa3vc4mJfPpCv2Jj7DvnigPDfEBMwa6GRMdo1vJQ3rkpz+9r+oqdor2xtcvPUXuLCdIPIieZSOIN5kX++GBB+4vuvCkykNsAfTTHqCxNUhc3ZnMZJMoaBcrokfZr2hDn4sr4EG+g8JcdFPErY2+3e8Qa8m66Zfe4VN0vsSbH3iwPu5jV87HPoefNbYP4MeXMXd2iDHDL66bt/adLfRy4YNnq47EM3hHP/JFF739omI3nf2GGN1y4oeGa6NAo0CjQKPA8qLA8rI6lhdtG7aNAo0CK4ACHGIBRAFITrAAoaeYFau4JuA+DXACODIcBQFZCWSFYB//+MdrgJ4TxBHhDHI0ObAcUA6rAOc0QUO4cVw5JZwbDggnI07pNHgeTRs4c7gED5wB3AXIzAkemQvaCZZ2DtrhZI9goUBrv2BMkIFTx4EcB+jrqSz9S8ht/f3WwaZzN1VHUn8nn9y95WTc/UfzPVpzAuHJEYUrfBYLOJUcTbTDmwlwc8AFG+Di2qTAgjZ40BlwqNHcGlnHYw1xnDnt9oHDmwPwtP0iIf/Nb36z0lhQoEuuLY1X2h9rWrXxGgXmSwEygwwWtKNzfLafUgD929nfDlavWV1lhv0/SgYIlqWwgMwjd6677roaxBLITKAvgS97WYCLjElijYwka+CTMeg+ukDQT6JtZmamBljnCszphw4ViBMc9PNI5Ehf7pHDDslIoP+bbrqpFikJ0mkPD7hKUNK3+pXMIstdz7z6NKeP6SMHWuhXwZiDHPW9gDB603V0uYSSt7rBz/wDCRbv37d/sG//vmVbUORJarQzd28RYzP119l67t1Lh79Wg/KKxbxRgpyPvRCaLNUzXsEP9g/88ZYEL/6TWGAjWt8+z4QH88aipTq3htfiUACvSA5IYjxc+IOM4UOcXxLlrk3L+2QvmcSH8MY6BRCKe/7kT/6kJkYUuOpLMQSZCnYV+4nfYfxJ8tSelZxJcRZ5RSZ3SZTuDUH4eLGBvNi06Zwq1+0pOLPp0YtMdsCVriBbk0Try1M2LJs/RSBk//Q+xO7yE3DP13HYx9FLKaw6Uhq4D97j/DiFYnC0BuPaLCTtySi8Qgfyuegw/MR/pKvnAusiucl+4O8Asp/ucz4eYB6SiBKs8ENHb6eDp+IcbzNSTARnPgQet1dONCAb0Mqb0n0++eRvD2Znn6xrz39cs4YN1SUvY6P1aYSX+3Yg2+fqq6+uxVeKBOg+9znwguQ5OcUnx2dk2J133lXtobTVP1vLepA5kvYS7d7E/vCvH+4PP/KzdbfWktGKEayz/gKxsehgB7vj05/+dMWbDEEH+JIbHlIiM/EM3/MHpWDsR6XPPq7pF5/Z1w5zE/tgF6OJBLh9hibk7xnlZwqN7a2JktXDdgIcHX070N/LDdAR7clhNlEK5PoyuqPXvrJfNx9aawVjbGZ0WQ4Q2xavbtmypcpvb4Wjm5966neFBt0DcZnLMA/m+3ZuFFhuFLDHyUNyk76dKT47vufzsdXIOw9lsS8A3mdbks/8dG9xJC/Jz6UCdNUFxabkw5sHu5O9qcDNNXM544wuzvHKKy+XQvnt1aY3J20B25VfSKfw++klD0SR+ez2DSVOwkZi75GP+nRGH3YqX1KMQKxAzJMsFEOhk9CZzYb2ywnwCVlJN7IT2A50tHi1om7zef/7P1B1hvlpD/AHm1g7vgBdzDZFs1tuuaXSGH3oGnpDcRj68bOsH/3tOptCv9rRv+JR7Fzrxt5Be33S2WyPjN+nMZsHPnCfD8+ad98G4lPgA2vLPjB3RXR4JTaIcbZv31HxQx/88JvCh/jAnrr4nR6EOLvSdD649OfTPjcKNAo0CjQKNApMS4Hl4ZVNO5vWrlGgUaBRYIEpsH79hpqQ5rhwWDgjjH0OxM6du6pzyPDnkEj+cA5AAokcQ86kAKSANeNfX4KIkt2cBYkPjoN7nTmGHETOiTEF3ThbnHAOjWAvpyYBKMUznHFOFSeIQ6QP/XOkNmw4nMxfYPK8qTuOD7w4zBxvDponZDhr5udpdE60QzKG89wPJHKakqSBu8A+Z9t8OX8Cz77XDgg8JtkiEYAGEh9rSrBOII/zbn2MYc2mAfQ1DzhbR+slCOI7Y7vuWhco3lt5wtizJRHoSbJpx9Hu1VderY4oms0H8IlAg3VG52fL00jPPvdsxVOwwdzRGE9qB4yBTziteJHTLpmC3njwbW+7qBZA6nuhwdjoZW3uf+D+wXPPPldxk0wQYIdDf/8YH40PHjxQ1wBd7YfM+3gmphaaNq2/RoFjQYEEr+gSYE/Zf2QsnSE4SoaNA/LEXo2++9jHPlaf9NQH2dwH+5Ss9AYm8sc93v4lkEdfAQl9eoJeE+wjg+xrMoqMTZFXv9/+Z2Pql6wjK9xPP0tI7tq1u8xvT70uYEi+OBTLKQwjN90fWacgYKYEvfPzZ/qQUI68pMf6ILFoPPqYLhfI89QrfOg5+sr86Z9PfOITVXeQu+StooD0B2/3oGEXkO4Cm3QDegloppDDeEsZ6GTraM6AvIc//QnMNQnVFIqxc9DSteUEeAc/WXM8Rb/hawd7L3M2JzzuoN/wN1uBXWc/mveoAPVyokXDdTIFrDlbnO0j+UEOsOnZM3yIFBeM8iEkD+JDSIZIIEhgkSPkjv1GnuEv/HR6KUoIv5E/ZJjiTXKOXLL/+kkRcoj81ze+lNynC+BsH7Mt2b2Rk5NnevRXzeHMM99S8aQf2N/2irdH2lcO84YbeUhPuKcP5JA5mr+DHuEXxIdAM9/HLian0MCeRYMHir/iM3qZf+T6tDQ46aRVlX5kOlzIBv2R5/iArtEXvI1Lvis0hSP9hS+mBX1r75hP8sjY0cv0p3nDhf9ID6I9GpoDumlPJ+3bt7fI9GerjsXD5uQ6OU6P02H4ZTHAXkArvjR62Rd4AZ70ubGzxsZHG3hbR/TR3lqjvbmTx8tN7ywEXc0fndAtPIhPFf6hLx5kC6L3KEBz+4JdhZfpckf2VH+f+KyNpLmC8rPOPqvKGHZgdKQ9TGaRTfbmTOE/8ge/TctLZKf7rTX8zEFSeEd5a9dLL+2u/bGzXHMolvOmXbyPD4KzcfVz5YeurLKT30+GwjW2WJ8miQmYu37tb4VPaIOm6GwP+f6qq68avLq3+4lUdqXkN54ExoefAx/HJjIf8g+/2590CPmMt5cq4Cl+AtvfZ/KXznNERpHdl166uRYFemDAcc45m+p6u2e5QNbNQyvma03N017CM47Ic3xATllbPEeXsQfMlxzq+yPLZf4NzxObAmQ3nsb/ZJMj8XGFMeQ6IK/obXuDjrHfyWd251IB8vodRffsKvIVnvYyf0481bzEodkN5ix2Qh4rkqMrzU+B83ve8956pg/IfjET/iG7Q590idgrXVILyIq+IePpOvrW92wxdIkcZd/nLe7LSTb21zVykp1INoqv8GHoNfrMObYjOQjoDfRHE/YCeqOng75HX/2iH31D76IxuapPdDYGn8a6WV/r5rBuDjTnf6UoD7/qF53hEZkMB/2R5/wvPoE1Icet3SSAIxsIz9P3+N8aG98c8Q9+MQ9jwwnvaWPeeIY9AU/xKfaJdiD6dNL47VqjQKNAo0CjQKPA0VDgjRmeo+mp3dso0CjQKLACKXD66V3BGANeMF2gj6M3WxLrnBLOj2DgTHE047wgAweSc8Bh4UBzNv0Mg6SAoCCjnwPAieBMAM4JR2BzeepSgNU4nB3XOSaCnAnyc2g4KhwOjjcnhmPrHo4HxyxJlTPPPDZPJZk/Z7rOocyPU4VO5syxcd28BRckFwRYzavvBAvACmQLKApEmL8iO7TWr34EdTl/gHPFqeR8eXLNU0WcOv0KPr+3PJXDEZ0WsobGQEfjcRatXwK/nFVrZWx4GZszyfETGJgWrN/L5Uk1a3gkAWD4JViDTrO/na30sgZ4z1lSG88AYwik3/fT++oT2Hfcfsfg7PKkkj443H4izNzQYKHBXA8c6Aog/8//938qT3DO8ai3FAmK4ANzAuje8ferdQ8lgKONtT3nnC4Zt9B4tv4aBVYyBchQcpdOcZbkEMilQ2699dYqr8fNX5LwU5/61CF9Z/8KdI0renFt/foNVQZpS7YoGBYwAxInEo2Kpuk7fwvMuq5PcnESkAUS2wKIdCmZ8cMf/rDqWfLCU8DmSA/oX1GXzw799/WOfugewV06SpLOQa/S8SnwCj50ij4FKelwtKG36A390g9kL1nqQAvFHvQzuZb+4PHW8lPLl1za4UUvkm90y1e/+tW6NgmwsjOWMqAfu+Paa6+tOocsN2cBXGCueSOSNbce6E4/LYbOWUxaWeMEuOlV+lPQ28FWYIME8KfkNJvGcdttt9VAsL2IRglKp307rywK4HF7l+zjQ+ANxTaSAexH9iuZZO/jq9hA+Epyw/7R3oMXd999d/3Mh4jcI0Nj43sDwtq1a6pNR44Zixwjc+w/P8GWIiBUThEC+5ENSz7tKT+1415JFHjb18cKyAE/U79//4VVNpDpipJSSCX5vqW8zUWyxl7qy/DgSH6uWbP6kA9hT3rzC72ivT4jd9xDFlsDyXs04EP4mywnr4xFN00L9jVdR/7DBe3pI36gPq2zPQ8XyaDf/e739Zq15UOkwGCa8fAIXeGegwenf1tH+Awf4T30xQP4E3/Aj01u7fla2vNtFDgqokEjx6OPPDp4z3vfU+U+v05iy/wXQ57T5/xvOoVu9JnupUsUr8OVLoErQBt+EBpry4/D766bkzXlI52oYO3xqYMuRh+24B133FH5FV+NAracInhyBy/zH/u2z/A9bE12kjYXnN/9XJc9Fx1pLfAgHamdIi7XZkvsgMyaBqy9/YYH7TlFsmxBfP3yy3vqWpNl+MUY7EV/mzteD+Af8/PdxrM31v1IfpK/ZHFs17S3n/mweFDf+jVPtA0f2k9+Lhg97Q/8K6ZBJuBPYL+4hg5kjrN5OL797W9XPMSgrA9+xttLFVatWl3t4S1FTqOnPWbO+IvsBfjGmzHFtBzohZaLJTsWk1Z4CO58BzwYO5AutVaR566ZK/6mu/AUPo8diNcXQ24u5txb3yc2BextvEyWemsin52dw5bCz33ZmtioPSCO4C2QCoeWCpjLxRe/s+KtYEssYrboIPuZvDYfMt0eJcf6tld0AD16xRXvLW27h7/5heQDOUCP6JfdJK4w3B86oNHevfuK3D+t2mH0AJudX62f5QzsLbqNDhVvkhfAJ858nsj+yEA0ZjuTn3QnvapgCj3o6LRHx5mSf6Fr8BMdmXXjiw/TOeumT/qaPdCt2xXVL7DGjj5O1u3557dVu0J/n/zkJwd/8zd/U+0NeMwFbCD2gX7hGPvmwQcfKuOsrTjqo89beAGu7Ad85H5vaGMnNGgUaBRoFGgUaBQ4VhQ47CUfqxHbOI0CjQKNAsuIAhxejpoEiqAgI55DLKEgcC7hw1EWDEphl+kx9AUYXZcYcigsErAWaGX4c1YkHTkggLPgePtFXTAtiQZFZ4qhBL2NJYjImXGd08NB0jenxv1wFeznZMKJk3KswPgcKEEEThjnEJ3gCiRqOI0cPg76MG7u5fgJQqO3AIT5ox8a5Ikh8wKuc8YFXznknHxvKHhbKboz/4tLIn8+jjb84XjuuefVNeWcpViQAyvomSSKsQV8JQIl9X0vcAKHJMkrkq//o2/8FEcXL1gzySz8UvEtAW/FBZlf//7hz+iUxJ71hwN6p8COM85JNx9gDbRzVN7dtXNw6WWXVjoLYmqHF+G50GCdTzppbQ2s4g3riUZwlTyQFIQrGoIEC9DIPCTS4D9TAgNdkmLzoXktNK6tv0aBlUqBvgxKko8OInPIJkUI44B8ErQiuxVibdiwvsrwcfKCLJH8t1/JPIlB40Q2kq3kpWIrbVzvCh46fUgu0CHkAllHhpBRgmd+TojMoufo0SSb4G4MspBcJmvgqy3Z0SXv3lygpG8HnOBNZ7iXfBUMTmIvtEE7wVz9wj39mmcAPeEuiUnXobPiA7YDuQZ8Dz+H8bxlQXJRkJR+gTMa0ZlsDEBGor8EFTkp4KkNHMxhGMzHPWj5F3/xF3V++kW3yNvhe/ydMcwPoIXvxoGx2SZoYyw0NI7gMDBXPKSQ3PdojV6jcDYWG8la4rkUBGiL3zIn1770pS/V9dc3/sUr2ujb+nzhC1+oAVpJSWOj0zgQ6N+0qftZkRtvvLHepzBQv3gskP7xLFyd9YtW6KoQM2Bt8Ir5w1s/5pHPvh+3h9JHOy9fCpAD5BYekixjx0gWk0/s+Zztrb4NxCbcU4oddpa35LCXZkvyih1EFmVPkAv4Gi8BY9nT+N7+kahXNMG+UkTF3jR22u/avWuwY/uO2j87i/144eYLq8wj97KfjiX1Tznl1Co77CVyJMU+wcH84NUvysg1Z/teH/YlevOR6Bw09FCNzwqj4hfEh5DI4UO4bh3QkExxjg3dH2fcZ3tb3+QgXK2jsRWxSBQpzIKjgz9DH+ABNn9kw6S+rbF7yQz9ST7yM3/14K8Gl15yaV0746dQYVxf7jcvc+Tj0EmSo3gMzeDMN0nijO+L9/gP3n5g7DOLfiffyGfrBbfFkmVks3lZd+vD5wvP8svoz+BqzvYZHxx90Rzvux+eM0X/6IfcPlEhPEgP41P0oG/JBrJo2OYJndCP/GGHsUnQFB31Nwoi/1yzF7RlC0n+AjbDuy551+BdF7+rrg188CWc7E36VDEZ/eo74Bz7JDYQ3Q4X/dmD9pO9zBasNu4F55f+ZwbvKGsfvCMHa6flH/c50CL7wz4mS+hw+7UPxvB9bNjs+T4tfD7ttO5nifEnHLWHl9gFMFbswJzZMQ40IBfwt7HERtAUHc866+zqv1sr9FDkCwfjDEOHx2nVHv3TP/3TOr61pEPsp3GAnuxsdgqAv7UfB2Uqh9aYDoEn+ol7WStgzMhW+Oq7T7P0bZ2MbUztzd931gjN1q07tc6XjUZmAfawPo2rjbbuueGGGyoNrS384TQO3BcdcP3111dbVTzKurm/D/B2GMO6uI9+givcg5fxyEo8g+/oZe2zltZ6FA36Y7XPjQJLiQLkDL5mp5FnePmZZ54tcrf7eW0+vP1iT0RfkFFkOp28lICcWLeuKzy21/0NR7FSPix7ow/2qn1Ohmpvr9NBp57ayR1tySA0IfvY1uxLtpO974hsSL9k+CWXeACdjfKOqmfFD9BwWFflnuVyhj/ZR4YqFsYT6Ism6MsG7gMdT47HHpgpehuN0UM/ZDRwJju1I/vZGPrlW6HxqKJE64Yf6Q0+At1Cx1orQOcZ21jWjv/ExtxVYuZAjJ/uZl9a47lAv3A2h2uuuab2nzeIwXGYt+wr+Dn4H/SGPUbHxAaaa8x2vVGgUaBRoFGgUWAhKNAKxhaCiq2PRoFGgRVLAU4j453zIGgpsCUQ72n/2ZLA4ZRwhDgEHEjtAxwXQWtOoUPgT1tOpYQ354GjE8cn93ESBExf3P5idaY4EwL3EgPGN4Z7BN8cAvkcc44Ex1IwLk8lzSfRkfGP9gw3gWcOjuRCf34Ct+bv+qjgWOYmKCrhxYnk/CmK43Cjez+4iMYONEBfgUX9cwQ5gZz5+ThYxufY6RMOgrSCzpxODt7tt99e6a+dNujPAU4gkxPMuRx2ftHUPeETNDEfOEuIebMBegnk4rNpggMJ1qCj5I5gtuDGAw/8oiZ+wiuhM1zxIV7h6AK8pvDAHPQHx8UA/cLDukum20N33XVXXVv7yNiu98eHLxrDFwhMWVtOPLyncdQXYy6tz0aB5U4B8od8sO/ITLJOUEqRzDigq8hSsil7tS/bh++zl12X6DMGGbNly5ZDiWyyEA7BQ3v6YfPmt1X5be/TX/Z5+iJfBfMk1aLz+tcFDekNetcBV0fGMOYknM1PW3igBz1qHLj0QT/okX7RY1S/rtMhAsGSZ+QvvNKfe4JjzumHvLMe+nCYp2toggaf//zn69u8BLnXr+/WpS8/g69+3YMuCtb0cfLJ+usSkmk3fIb3Zz/72apbXdOPoOo40C86GMs4kgLeHmnOwHU0Mw98N2kt0N747nUYFw9lfpkTXULPG1ffjugx47mGt+mbtJk0B3TGW9bferkPT8DZmMMAHzYX3DaXQpu9ez0h3uGctlk/QWZBZ3gAeFpHOMO1wcqkAB6x1vhKkQR+wCMePGFTsm/xlv2AN8LjqEFOxIcghxx4EW9KZEsm9PnHvQ42kvvYhN5oMFtsLHbmj398Tx0//Nbvny1qr+ibLepsD8L3WAG80MEeZVNLrvB97JuAPcOOJGcyj1xzNn/fk58KmdjiCsT04TMfwnpkH4YG8aPoGHam5BP5wdY8Eh8CjuZhHdD/maefqQV8oSccyRfXjUXXWK/++vfnlbmFV9zPN9xeCv4UBpqT+f7VX/1Vlb+Z33Af/b/hR1ajub7QiK/Dh/HGM2MZx9G3x+FN7km8SQBbJzpOu8UCdOOH0w0KlhTJKXDjgysE7OMKB/g64BrfG1+jsz7I+Em0Xqx5LLV+8Y31z76aKXEJb4CJjTKMr/ZkkPXAY45J6+6aNnSk+/AMOUgGAmugrxxpSxbZh9rBDa9mLHvfnhy2gVzXn7W1p7K/fI8/4G6cyNrhueVv7diSZIEYgngC2au/Pug3eIeOo3hKO/vDnmEH68u+dwTg1z/0g3bw8EY314wVW8QcjOmNrgoW/B371edhgAM62q9kmrHdT3/ocxyIhxhfXALAC/0ngTb6ts/oKHLJnAOZh7N5jeMf+gfNwi/aw8dc3GO+5HyKBfRvjuaEBuE9vHTLLbcMbrrppnov3CbNAf7WK+uPz9BI36Noa1z87Tq5j8axA8kgkPX7/9u7m19JrvKAw+PIEiCPLT5nLGJHl49gZ5MgSygsrSxgjUBI/B9s+KNgESRwFgjJiC2SJYSSrOwghVVEDJI9jiVI/+ry2kVP9709vtN2efwcqabvdFedj6e+3lN1urrjVsfZqV+vLVccX7skAh8Wgfaj9q2Oze2b7a/Fa8VYbeMdLxvkUizX8bj9oqmv1xUAABvDSURBVP2k/bZ9a0upY0X7ffXqeNoxsmN17Zunbq7r277a+ak+bvN3jqhd62NZ+3bzFWMV/zc4qmu0v/jFL5ZBR3MOnHzz61ibVf3nyu5cto7xZ94P2+ucEzqfdkzvvJBvsVtfVti/Zt7xufi7baZlmr97G5msj8Gz3toGc5v11mvX6w8NGGt7/JfdU8JmoF9lrfMsr473ld/yHcOr36yvzp1dQy+ubLu/Lk3b2wZe3F0Dq/xi1/aT6tiXL9apshuo1sC6trGJV9t3yksiQIAAAQLvl8D9Pcr3q2TlECBA4EMiUIekCzp1VLqI2tRFoVd3NwH61vJ8i7VOz/qiWM3rIlEXSOsIFuzXeW6ATjd06pgeCv4rq474P/3j7gldu58AmW909y2cyuvGxjp1Yetid5F3OlVdFC//OpqV/0Gk2nZx8YWljesOdAZ5VLdjF8eav4uCdRD79k/fXOtb711oy7obXzPgqfbl1fx1EC92DnUaM+j/fXbI+JhJZZdnHcg6+X0rtW+x19Hvhu+689k20Hqt81fHc550Vgfyscfu79RVjzr+XeDs5n0d1G4Y1r6mLnpWRu3cX8eH6ltd204akFF7S/2dfU7zJJuxqvxuuOSfV/N1o6d29n6fr9fVoTLf63vlW/6VWye8DncXk/p/9cyum2X732qvfXm1bbdcnei8W6/Htp/3WkfLEfgoCbQ/ltqP2s+62PmwU/t9x7mmLoJ1ofCq1HwdPztPHErVtanj6KFUO26SMmnqHFB9b5rKqzo1dcx6kHSsjWPQObTputQ6aJnOaU2npup8Sv77+c36rsz3mtoGrroQe0qbmqd1+CDrsWVa901dNN5PxX7FeZ2visuKBzrnNnUxuPhu1s8s20Xlzmudk4slei2f2tc5uP1u9sVZxuujI9A21dT+XyxT7NP6L3Z8ddeHaBvqhkHb1KE+RPthMVvbV/FSsVpx22Uf4q+fIFw5pWLJ/i7O7OlRxVbd8KicyqsOpY4x1av9vGUaJFb8XJx1Z/eU3T5v26y+71eq3u1D7UvP/8PzS4zce50Tav9Y9P9p737der99K6P6ENlmncH0IdovS3NsLu/izG5iTR+isvJ5kP2zeatb67onIkx8W4zf3/VfJl3s+ivdBCt+r8y+GNPx81jqWJZLyxUPdyOrPsPrr18+qajlK+fNN9/YHfeuP5/nnFP5Nfi24948+aD+ZtM6NX8mtW1u+NXGts1zxA/rsnNtavtv0Fd1LZ74992Asdd2T2noBvU6VdfWXeuiulbvtoUXXrh8YuRVzut8HvW/Z3/Lq9Q29l7O+1c5rcvomNK+dlWaOLD1dyhV16bqeaiubRsPEuvslzHbWvU4FoftL3PV/2t/dWp6kHikPIsTDrWxPKtnltd5lk/zN7WfPsi+mvOpZVROacqqrTfZzzo2Nx1LtX/maT8/lKpL83Sd7NTUMtW76dj6Kqbr3Nq1qWLBjFpPXRdqavvLrrxKDTZomc5FLdN5uOuFs60++eTxwWin1tt8BNYC/dpC18uK99o25xpp2+ZN9sspY/atibXm2F4MNdcfi3Obeu9iF2e0T7TfNhimuLL4oc86l5dfU/N0XfK73/3usl+1XLHc+ljcuaFr8sUC5df+3Xn+Jm2bsmtPx93iq/qB5dnAnXXKr5itwevV79gxujw7NsyxsONUde8YsX+9M4diwdpRTNW8HR9q3zr1fvFfThcXX1jq2KCiyui9/dTytafYsQHGtacyKq96TGrZtpH6DZVfP6CBwrdvP3n0ODzHyOZtUG7nloudx9Rn8s6hqXrUX+7vxx+/fPp5fY/9+K11UGx8scurddv02c9+Zll+8pzX8qruubSNtL233qpLbdxPE2+Xd2Xv+5bXWDTYufpWl1lfbQv5tc4ro7Y2GLnr9q2X8t0/x07ba0cGn/jEZRzUttFgw3Vq2bat9oH2nWLezmHVaZ3Ks1i82L312Pz9nUNl9Pl+an2Vf/X89re/veRZfTtOHDvX7efh/wQIECDw0RE4flXqo2OgpQQIELhWoE5bnYY6enWkCvC7+Xf5RKdXltduBOwPGKvz0jdk5gZPnZc6bXUa9oP/qUQBfZ+1XJ2AyunbKH0rqRs++4OJ6jS/+OKLS8e1byXVwfjc5z676zBc3uyZfN+v1zopdVh6rTO0TnVUq2+dwUOdmZm3Dk3zNU8dui7INfVUhjptMwjq47s2ZtnFhDqBdVpzm8FiOZbHfMtz8r/qtc5jHacuBLTOX3nllaXD1s8ndnNm8rrYdbJar92EaKpu3Zg7lqpLede57Mktdei6gdWTxkoNoJq2zQ29Y3mt36+utb2O4wwa7GeH5qkKY1XZ1Xku0HxpV48vfbGLBl9aLkpctT7W5d3k7/af2t92MBeZekJA23frdzrkU0bbQeuhi0ut27bvlmsfkQgQIECAwPsl0Hm5c3wx2Y9+9KNbL7/88nJe6tzUhdrOa8V8nesndX4vbuupPX37vp+gKJ/mmxsJ78e5d+rj9YMRqA8xNxiK0ff7EMVAh/oQEwN146I4txsV9SGKi9fb2bpVbVfdMHlx1y9ooMzEzz2luBt5E182Tzcjunmwjp/Lu3LL/4PYNiuz2PuLX3j3J8Cq07Q/v+q3f6NnbVCsWYzdflkfIYNu1BcbF2fOgLF1H6KbNNOHyG1tcOqguepe/6cbPPlPH679/9e//vVf9RG6wdNTJOcpAvUhropta1PHjQb29dSd1mODDKct/b94/8037+3KP+3JB22XbU/zpOG2w+rx85//fOnvrE2bt7J7CkaxeFPrqfZetS7Wedz07/ahbmJOfyffl176t79yrYwcm7c+T/2z9rfnnusJxV90Y+ymK8HyBD7iAg38aoDuT37ykyUW7LzctaeOTV2TaQDM+vzcOac4sPNQT5bptWN1x9TixieeePcn0T7itJr/kAQ6r3duLr745je/ucQkxYbFRett86bFda6trLb5YrTika5nFjO1fRcLFbfMIJZipJ7a13W9Ypri0OYphuj6avl9/ev/vMQX1bPlisXKY1Lt6L3Pf/5vl+uwlVNbm+cmbatu1aN9uH266/3FxnMddcpvvsqfOHPeP/RafapX17SLRRuc05eR92PK2jkxXu2pHk37qbim+K9ro91zKP/xODT/tKfyv/Wtby2/cFJZ1anyJjVf20qxb/k2lW/XXPusNu+nca9/Uj+i+br38MQTfVnr/i8tTD61ofXeNeuuo+/f12gbqH7VszKarluvl2V/bLn+X7+m4/H+NeXqP+ut/FvmWKqfUduLHVv/s77aNp56qkF0l7/40vZxsYsz+7y8+7y891Nl1Y72k9r+7LN/t3zZfP++UfO1Xsqr/SKLQ/a995Wv/P2yD7z11r1lfT31VOvr3adw7teh8jvftP0Uv5fH7F+VJxEgQIAAgbWAO65rDX8TIEDgiEBBdUH7dOYmmO9ieR2TLqJ3I3EG/0w2BeB1NroJUWeti9vT+Zl59l8rq6mOSuXUYaiDUV51yvc7rg3AqYw6t3Vw6jRXxn5HqPerZ6kOYR3BBrDVsTnUEWv5PquD282EOjiVUXnV46o0HbEGJ33ve99bLh40f53KvGrXfv3W+VWfpsqpLZ/85KeWtmV4seuYdbGuVMesdVC7q1efNU92+6ny+sZddah+tf1QW7Jv3m5QTTvKrzL6ltEMGKtzXIe0CyR9du9eN2reXFx7rw5Z5uVXmvVaR7nl6lyW/3yzqhsgXQDIp/db5/m1nkqVccg9p7ng0g2jbJuvts2TJVq++eog1oaMyq92Heok1qF89plnl5ttLdcFjtZ966H/H0uVW7tbJ5WdQ9t8nuPaOquNOebTBZny7xu33cxcp9qSQV4NAmzeyh/T9bz+JkCAAAEC5xLovDM3Pyqji9E9fbSB3z3ZpwEpfd40qVilz2bgf+83MKXzcOfL27evjoUmH68fboFioKb6EcVAxTZNxUrFSMWTxUw9tWSd1jFQcVux03V9iMpoKsYrvquM4suJteanVYq/+qybNsWL9QsqoxsI69R2X9xVHt/4xjeWeKw4tv5Eyx9Ljz9+OUiuvPuZu+LPbqhXRjHrsVR5xabFnA1O6v+1paky87sqDi3fPm9qH7vsQ336nbi3fNtnS+NTnYpXL/7Sh5i4e5lp9091aP3V7vpDfV4+xa71kSY1X/blm2uv1WGMu7k0qSc59ISM1ml59KTi73znO4tpebfM+lgybWo9NBBu+nA9lbhUXWrD9BdbvhuTHYPqg5bnvnttqozqWF2b5oZW62udmq++Zm3Iq+2p92rvfuqz2tN6rF61Nbu2rYz2U22r39O20iC6ttHxXde5bb92N3/5lF/LffWr77qWd/WqvPat2lG+OVcfiQABAjcR6DjUsbLjZ8eq3/7Xb995+mzXMuaazBzrOq8XB766e9Jlg3L7f8ekeYpM11w6pkkEHpbAxIltW+dMbeOdb5uKV09JxTvruGmWmf2la7VNx9LEuMWCPXnqYabqMLFWscVNY4byWxut45n3Uu+JgfZj1Kvy6jhVrFQMdCxVx4kBj82z/375ljI61alyZv1V3u63MZY8bvrPOLfOmh7E51DZs00f+mz9XvvXqftYXk21v223WPsmqUF5hwbmHcszo7btbG7qc6wM7xMgQIDAoyPw2O6G7Z8fneZoCQECBM4v0GGzwT5dJOqbVE19Q6RvyMw396cWBeZzY6jOWh2Q6dTMPMdeK6epcsq/b5J3kWm+5TLL1emoA1oHqTKmQzKfz2v1a0BbNznLr7p1Qb36tUz1WqdpZ8s1kKeyK2PK6/VYmmVbrqn/l+pQVmadpcq8LtXWvqlWHapz1tW/90q1obxyrT5j0Pv7qTqUTz9Js27Lk09md39bKrv1WbkNBGtaf1upjm52U251K9/ZJupANuis+q1ty7N12vrsRk9/l1p3622l8rvRMwMEa2N+x9xr32yTLVM9chqr6tCy1bu8Km/89q3Gu+2lNrVcNxfz7WLFuj3rZSuzi6K9lkfLdUOx1/UytW3KaN6Mq3vvrVP1a9vOZfafPl/ntZ7f3wQIECBwfoF+ruynP/3prZ/97Ge3evpmx+of/OAHywDxznmHzsHnr9V5S+i81fmqJ0H98Ic/XNrfUyZ68uhcaO/ctI5t5hw88UNPu2mwR4NOGrze+e1Q/HXelsj9gxQoVisOLN5pe5oYqP8f6kOsY6CJv06Jgcqr7a/Yah3Hth2X2k+biutmKjZcb7/jVJ2LWRvUVn4t1zZfTFpsdihNnNe2P7FubSk2rpzacixlUd2LgRvcNfHf3Jw5pf3lXR3K5+23M/i/d2L53itNDFz+GRSrVrdDx6+JsetD1Be4NPvErj2X/a8lw7/807yX5V72Xab/0rqeVEzdVHl5/v73/7vrL/3PO+ukwaQ9eWZ/feTfuqgO2U5bqns3gXptmcqq/9XnxdCtrz475J5TU3mXZ3F/r+tUnuXTOsyrfHrv0LqobpNH9aid9f1mmXW+/Z1X5dfnqA/R3/lW58rbr/P0oyqnZdau5Ve9Ms22NpdPefSeRIDAwxHoONRTtl566aVbv9rFgf+xe5JiceD3v//9R3p/63jzxhtv3vrxj/91iQVfe+215YljHW861nT+6Lg4x8Y5F7dcx9UG9hYHFgMWC/oy3MPZHuVCgAABAgQIECBAgMDNBVw1ubmhHAgQ+IgJdAGoi0FdhG46V5qLTXMj56bfBulieRfsm05J087a2jf7HyTNsse+RXZqXl307wJcUzcqbpKqU/mc2pbKbsqtGxbXpS4SNl2X1ttOA8quSn3r/9RU+7qJ0/QwtpVT272uX9tqFz6vS7lOXbuRJBEgQIAAgS0LzDm2QTI9GaKbpf2k8n/unhjx37/73fKzk/v17xvETXfv3L11ezewpAFj3STshuHcWNxfxv8fbYG2owauNJ2zD1Gs2VSsdeo34I/JV+fi4FNi4cljHee1zzxIKv5syueUmPJY3tXh3T7EsblOe3/2/56udV1q3mnDKf2C8vvMZz69TNflPe257ukElX/qes+pqW2y+l715Ljr6tfn5XFqu5s/r7bVtpNTtpV1P+qmda18iQABAqcKdGy9fftvlqeE9RTM3/zmN8vxrqeLvbp7itgM4p38Og5PLNjT0nuafE9dLI7sfQNZR8orAQIECBAgQIAAAQIftIABYx/0GlA+AQIECBAgQIAAAQIECGxWoEENDapo0Ew3/BoQ309bX+x+xu7ll19enjy2X/kGu/Rzg/08XFM3CJsaKO0m4b6W/xMgQIAAAQIEtitQHFg82M/t9gW9fj63WPCXv/zl8hTO/QFjDWotDmy+4sDnn39++WnnO3c+t3uS4vm+eLpdQTUjQIAAAQIECBAgQGCrAgaMbXXNqBcBAgQIECBAgAABAgQ2JtCTfxoo9bWvfW15amk30LoRNjfSNlbdh1adbhI20Kung/YEnY9//GNL+/O4e/fufeX0JLEvf/nLy1OSerppU8v2hByJAAECBAgQIPBhFCgW6omLL7zwwjJw6rndQKjnnntuiW+KlR7VVNuaejpYT7/vqY/9XRzY6/7P+Rb3FQc+88wzSwzYFwmaeiq7RIAAAQIECBAgQIAAgS0JPPbnXdpShdSFAAECBAgQIECAAAECBLYp8Pbbb996/fXXb/3xj3+89cYbbyw3z+7efXo3eOpTS4Uf5ZuFNfBPf/rTMt27d2+5OZjFH/7wh/tW1vw0WzcG+2nAXru5+Kj73AfhDQIECBAgQOCRESgOWseBxUNPP/30rTt37iwxzqMe59T+bqW89dZbSxxYDJhH769Tcd/lFwzejQOLB/uChUSAAAECBAgQIECAAIEtCRgwtqW1oS4ECBAgQIAAAQIECBAgQIAAAQIECBAgQIAAAQIECBAgQIAAAQIECBA4o4CvtZwRV9YECBAgQIAAAQIECBAgQIAAAQIECBAgQIAAAQIECBAgQIAAAQIECBDYkoABY1taG+pCgAABAgQIECBAgAABAgQIECBAgAABAgQIECBAgAABAgQIECBAgACBMwoYMHZGXFkTIECAAAECBAgQIECAAAECBAgQIECAAAECBAgQIECAAAECBAgQIEBgSwIGjG1pbagLAQIECBAgQIAAAQIECBAgQIAAAQIECBAgQIAAAQIECBAgQIAAAQIEzihgwNgZcWVNgAABAgQIECBAgAABAgQIECBAgAABAgQIECBAgAABAgQIECBAgACBLQkYMLaltaEuBAgQIECAAAECBAgQIECAAAECBAgQIECAAAECBAgQIECAAAECBAgQOKOAAWNnxJU1AQIECBAgQIAAAQIECBAgQIAAAQIECBAgQIAAAQIECBAgQIAAAQIEtiRgwNiW1oa6ECBAgAABAgQIECBAgAABAgQIECBAgAABAgQIECBAgAABAgQIECBA4IwCBoydEVfWBAgQIECAAAECBAgQIECAAAECBAgQIECAAAECBAgQIECAAAECBAgQ2JKAAWNbWhvqQoAAAQIECBAgQIAAAQIECBAgQIAAAQIECBAgQIAAAQIECBAgQIAAgTMKGDB2RlxZEyBAgAABAgQIECBAgAABAgQIECBAgAABAgQIECBAgAABAgQIECBAYEsCBoxtaW2oCwECBAgQIECAAAECBAgQIECAAAECBAgQIECAAAECBAgQIECAAAECBM4oYMDYGXFlTYAAAQIECBAgQIAAAQIECBAgQIAAAQIECBAgQIAAAQIECBAgQIAAgS0JGDC2pbWhLgQIECBAgAABAgQIECBAgAABAgQIECBAgAABAgQIECBAgAABAgQIEDijgAFjZ8SVNQECBAgQIECAAAECBAgQIECAAAECBAgQIECAAAECBAgQIECAAAECBLYkYMDYltaGuhAgQIAAAQIECBAgQIAAAQIECBAgQIAAAQIECBAgQIAAAQIECBAgQOCMAgaMnRFX1gQIECBAgAABAgQIECBAgAABAgQIECBAgAABAgQIECBAgAABAgQIENiSgAFjW1ob6kKAAAECBAgQIECAAAECBAgQIECAAAECBAgQIECAAAECBAgQIECAAIEzChgwdkZcWRMgQIAAAQIECBAgQIAAAQIECBAgQIAAAQIECBAgQIAAAQIECBAgQGBLAgaMbWltqAsBAgQIECBAgAABAgQIECBAgAABAgQIECBAgAABAgQIECBAgAABAgTOKGDA2BlxZU2AAAECBAgQIECAAAECBAgQIECAAAECBAgQIECAAAECBAgQIECAAIEtCRgwtqW1oS4ECBAgQIAAAQIECBAgQIAAAQIECBAgQIAAAQIECBAgQIAAAQIECBA4o4ABY2fElTUBAgQIECBAgAABAgQIECBAgAABAgQIECBAgAABAgQIECBAgAABAgS2JGDA2JbWhroQIECAAAECBAgQIECAAAECBAgQIECAAAECBAgQIECAAAECBAgQIEDgjAIGjJ0RV9YECBAgQIAAAQIECBAgQIAAAQIECBAgQIAAAQIECBAgQIAAAQIECBDYkoABY1taG+pCgAABAgQIECBAgAABAgQIECBAgAABAgQIECBAgAABAgQIECBAgACBMwoYMHZGXFkTIECAAAECBAgQIECAAAECBAgQIECAAAECBAgQIECAAAECBAgQIEBgSwIGjG1pbagLAQIECBAgQIAAAQIECBAgQIAAAQIECBAgQIAAAQIECBAgQIAAAQIEzihgwNgZcWVNgAABAgQIECBAgAABAgQIECBAgAABAgQIECBAgAABAgQIECBAgACBLQkYMLaltaEuBAgQIECAAAECBAgQIECAAAECBAgQIECAAAECBAgQIECAAAECBAgQOKOAAWNnxJU1AQIECBAgQIAAAQIECBAgQIAAAQIECBAgQIAAAQIECBAgQIAAAQIEtiRgwNiW1oa6ECBAgAABAgQIECBAgAABAgQIECBAgAABAgQIECBAgAABAgQIECBA4IwCBoydEVfWBAgQIECAAAECBAgQIECAAAECBAgQIECAAAECBAgQIECAAAECBAgQ2JKAAWNbWhvqQoAAAQIECBAgQIAAAQIECBAgQIAAAQIECBAgQIAAAQIECBAgQIAAgTMKGDB2RlxZEyBAgAABAgQIECBAgAABAgQIECBAgAABAgQIECBAgAABAgQIECBAYEsCBoxtaW2oCwECBAgQIECAAAECBAgQIECAAAECBAgQIECAAAECBAgQIECAAAECBM4oYMDYGXFlTYAAAQIECBAgQIAAAQIECBAgQIAAAQIECBAgQIAAAQIECBAgQIAAgS0JGDC2pbWhLgQIECBAgAABAgQIECBAgAABAgQIECBAgAABAgQIECBAgAABAgQIEDijgAFjZ8SVNQECBAgQIECAAAECBAgQIECAAAECBAgQIECAAAECBAgQIECAAAECBLYkYMDYltaGuhAgQIAAAQIECBAgQIAAAQIECBAgQIAAAQIECBAgQIAAAQIECBAgQOCMAv8Pc8porV779ZgAAAAASUVORK5CYII=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919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图像卷积效果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54667" y="6384780"/>
            <a:ext cx="948266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67" dirty="0"/>
              <a:t>https://graphics.stanford.edu/courses/cs178/applets/convolution.html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40" y="1470329"/>
            <a:ext cx="2460195" cy="4643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06" y="1589095"/>
            <a:ext cx="2422156" cy="45822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06" y="1531604"/>
            <a:ext cx="2428423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61962" y="2053828"/>
            <a:ext cx="1456271" cy="14393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757308" y="2658534"/>
          <a:ext cx="1557873" cy="1422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291"/>
                <a:gridCol w="519291"/>
                <a:gridCol w="519291"/>
              </a:tblGrid>
              <a:tr h="474132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4132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4132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8551333" y="2599266"/>
          <a:ext cx="2443240" cy="2388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  <a:gridCol w="488648"/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-4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7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-3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-3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-5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-4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7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-3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-2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8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cxnSp>
        <p:nvCxnSpPr>
          <p:cNvPr id="18" name="直线箭头连接符 17"/>
          <p:cNvCxnSpPr/>
          <p:nvPr/>
        </p:nvCxnSpPr>
        <p:spPr>
          <a:xfrm flipV="1">
            <a:off x="7721601" y="2856971"/>
            <a:ext cx="922849" cy="4534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236095" y="2070761"/>
            <a:ext cx="1456271" cy="14393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58" name="直线箭头连接符 57"/>
          <p:cNvCxnSpPr/>
          <p:nvPr/>
        </p:nvCxnSpPr>
        <p:spPr>
          <a:xfrm flipV="1">
            <a:off x="7721600" y="2856971"/>
            <a:ext cx="1473200" cy="4534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727183" y="2071955"/>
            <a:ext cx="1456271" cy="14393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62" name="直线箭头连接符 61"/>
          <p:cNvCxnSpPr/>
          <p:nvPr/>
        </p:nvCxnSpPr>
        <p:spPr>
          <a:xfrm flipV="1">
            <a:off x="7721601" y="2924704"/>
            <a:ext cx="1896553" cy="3857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218235" y="2053828"/>
            <a:ext cx="1456271" cy="14393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66" name="直线箭头连接符 65"/>
          <p:cNvCxnSpPr/>
          <p:nvPr/>
        </p:nvCxnSpPr>
        <p:spPr>
          <a:xfrm flipV="1">
            <a:off x="7721601" y="2924704"/>
            <a:ext cx="2421476" cy="3857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2717795" y="2070761"/>
            <a:ext cx="1456271" cy="14393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69" name="直线箭头连接符 68"/>
          <p:cNvCxnSpPr/>
          <p:nvPr/>
        </p:nvCxnSpPr>
        <p:spPr>
          <a:xfrm flipV="1">
            <a:off x="7721600" y="2941637"/>
            <a:ext cx="2937957" cy="3688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表格 70"/>
          <p:cNvGraphicFramePr>
            <a:graphicFrameLocks noGrp="1"/>
          </p:cNvGraphicFramePr>
          <p:nvPr>
            <p:extLst/>
          </p:nvPr>
        </p:nvGraphicFramePr>
        <p:xfrm>
          <a:off x="745028" y="2071953"/>
          <a:ext cx="3420536" cy="3344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  <a:gridCol w="488648"/>
                <a:gridCol w="488648"/>
                <a:gridCol w="488648"/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noFill/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5471898" y="5786185"/>
                <a:ext cx="12439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×3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卷积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23" y="4339639"/>
                <a:ext cx="93615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195" t="-11111" r="-8442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7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7" grpId="0" animBg="1"/>
      <p:bldP spid="57" grpId="1" animBg="1"/>
      <p:bldP spid="61" grpId="0" animBg="1"/>
      <p:bldP spid="61" grpId="1" animBg="1"/>
      <p:bldP spid="65" grpId="0" animBg="1"/>
      <p:bldP spid="65" grpId="1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6533" y="308505"/>
            <a:ext cx="10972800" cy="1143000"/>
          </a:xfrm>
        </p:spPr>
        <p:txBody>
          <a:bodyPr/>
          <a:lstStyle/>
          <a:p>
            <a:pPr algn="l"/>
            <a:r>
              <a:rPr kumimoji="1" lang="zh-CN" altLang="en-US" dirty="0" smtClean="0"/>
              <a:t>池化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Pooling)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48267" y="2973612"/>
          <a:ext cx="1954592" cy="1911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7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5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8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990220" y="3502173"/>
          <a:ext cx="977296" cy="955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7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8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右箭头 8"/>
          <p:cNvSpPr/>
          <p:nvPr/>
        </p:nvSpPr>
        <p:spPr>
          <a:xfrm>
            <a:off x="3143918" y="3741054"/>
            <a:ext cx="605244" cy="4777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2140681" y="5554134"/>
            <a:ext cx="172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Max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pooling</a:t>
            </a:r>
            <a:endParaRPr kumimoji="1" lang="zh-CN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485467" y="2973612"/>
          <a:ext cx="1954592" cy="1911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7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5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6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4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8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9527420" y="3502173"/>
          <a:ext cx="977296" cy="955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48"/>
                <a:gridCol w="488648"/>
              </a:tblGrid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2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7761"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5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/>
                        <a:t>3</a:t>
                      </a:r>
                      <a:endParaRPr lang="zh-CN" altLang="en-US" sz="19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右箭头 14"/>
          <p:cNvSpPr/>
          <p:nvPr/>
        </p:nvSpPr>
        <p:spPr>
          <a:xfrm>
            <a:off x="8681118" y="3741054"/>
            <a:ext cx="605244" cy="4777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8155795" y="5554134"/>
            <a:ext cx="219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Average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pooling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24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常见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结构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 rot="5400000">
            <a:off x="3074749" y="3392574"/>
            <a:ext cx="1811867" cy="5881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 rot="5400000">
            <a:off x="5380361" y="3423762"/>
            <a:ext cx="1811867" cy="5257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Pooling</a:t>
            </a:r>
            <a:endParaRPr kumimoji="1"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4482869" y="3485812"/>
            <a:ext cx="1366387" cy="32838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4283940" y="4039001"/>
            <a:ext cx="820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err="1"/>
              <a:t>ReLU</a:t>
            </a:r>
            <a:endParaRPr kumimoji="1" lang="zh-CN" altLang="en-US" sz="2400" dirty="0"/>
          </a:p>
        </p:txBody>
      </p:sp>
      <p:sp>
        <p:nvSpPr>
          <p:cNvPr id="9" name="右箭头 8"/>
          <p:cNvSpPr/>
          <p:nvPr/>
        </p:nvSpPr>
        <p:spPr>
          <a:xfrm>
            <a:off x="2383459" y="3500325"/>
            <a:ext cx="1095037" cy="32838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右箭头 9"/>
          <p:cNvSpPr/>
          <p:nvPr/>
        </p:nvSpPr>
        <p:spPr>
          <a:xfrm>
            <a:off x="6938743" y="3485812"/>
            <a:ext cx="1095037" cy="32838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193561" y="4712962"/>
            <a:ext cx="100540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1" lang="zh-CN" altLang="en-US" sz="1600" dirty="0"/>
              <a:t>不是必须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43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的作用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64769" y="2832240"/>
            <a:ext cx="1030515" cy="493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67" dirty="0"/>
              <a:t>预加重 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00089" y="2846754"/>
            <a:ext cx="1219203" cy="478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67"/>
              <a:t>分帧加窗</a:t>
            </a:r>
            <a:endParaRPr kumimoji="1" lang="en-US" altLang="zh-CN" sz="1867" dirty="0"/>
          </a:p>
        </p:txBody>
      </p:sp>
      <p:sp>
        <p:nvSpPr>
          <p:cNvPr id="6" name="矩形 5"/>
          <p:cNvSpPr/>
          <p:nvPr/>
        </p:nvSpPr>
        <p:spPr>
          <a:xfrm>
            <a:off x="5495061" y="2861266"/>
            <a:ext cx="812796" cy="464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FFT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34428" y="2817723"/>
            <a:ext cx="1016000" cy="5805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Mel</a:t>
            </a:r>
            <a:r>
              <a:rPr kumimoji="1" lang="zh-CN" altLang="en-US" sz="1867" dirty="0"/>
              <a:t>域滤波器</a:t>
            </a:r>
            <a:endParaRPr kumimoji="1"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991516" y="2832240"/>
            <a:ext cx="827309" cy="464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67" dirty="0"/>
              <a:t>倒谱</a:t>
            </a:r>
            <a:endParaRPr kumimoji="1"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9094604" y="2832238"/>
            <a:ext cx="667651" cy="464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DCT</a:t>
            </a:r>
            <a:endParaRPr kumimoji="1" lang="zh-CN" altLang="en-US" sz="1867" dirty="0"/>
          </a:p>
        </p:txBody>
      </p:sp>
      <p:cxnSp>
        <p:nvCxnSpPr>
          <p:cNvPr id="12" name="直线箭头连接符 11"/>
          <p:cNvCxnSpPr>
            <a:endCxn id="5" idx="1"/>
          </p:cNvCxnSpPr>
          <p:nvPr/>
        </p:nvCxnSpPr>
        <p:spPr>
          <a:xfrm flipV="1">
            <a:off x="3695284" y="3086240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5219282" y="3100753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6307856" y="3086240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7650428" y="3086240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818826" y="3078982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9762255" y="3078982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2338196" y="3108010"/>
            <a:ext cx="304805" cy="7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067061" y="2833281"/>
            <a:ext cx="109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feature</a:t>
            </a:r>
            <a:endParaRPr kumimoji="1" lang="zh-CN" altLang="en-US" sz="2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2703319"/>
            <a:ext cx="1204561" cy="80586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28606" y="187561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语音识别</a:t>
            </a:r>
            <a:r>
              <a:rPr kumimoji="1" lang="zh-CN" altLang="en-US" sz="2400" dirty="0"/>
              <a:t>传统特征提取方法：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72" y="5205889"/>
            <a:ext cx="1204561" cy="805868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2600223" y="5394927"/>
            <a:ext cx="646779" cy="4277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417041" y="4994323"/>
            <a:ext cx="1243039" cy="114739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400" dirty="0"/>
              <a:t>CNNs</a:t>
            </a:r>
            <a:endParaRPr kumimoji="1" lang="zh-CN" altLang="en-US" sz="2400" dirty="0"/>
          </a:p>
        </p:txBody>
      </p:sp>
      <p:sp>
        <p:nvSpPr>
          <p:cNvPr id="26" name="右箭头 25"/>
          <p:cNvSpPr/>
          <p:nvPr/>
        </p:nvSpPr>
        <p:spPr>
          <a:xfrm>
            <a:off x="4976435" y="5386451"/>
            <a:ext cx="646779" cy="4277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7" name="文本框 26"/>
          <p:cNvSpPr txBox="1"/>
          <p:nvPr/>
        </p:nvSpPr>
        <p:spPr>
          <a:xfrm>
            <a:off x="5935907" y="5354125"/>
            <a:ext cx="109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feature</a:t>
            </a:r>
            <a:endParaRPr kumimoji="1"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9888437" y="1938820"/>
            <a:ext cx="172354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400" dirty="0"/>
              <a:t>手工提特征</a:t>
            </a:r>
            <a:endParaRPr kumimoji="1"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969720" y="4825116"/>
            <a:ext cx="172354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400" dirty="0"/>
              <a:t>自动提特征</a:t>
            </a:r>
            <a:endParaRPr kumimoji="1"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82038" y="4332673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语音识别</a:t>
            </a:r>
            <a:r>
              <a:rPr kumimoji="1" lang="en-US" altLang="zh-CN" sz="2400" dirty="0"/>
              <a:t>CNN</a:t>
            </a:r>
            <a:r>
              <a:rPr kumimoji="1" lang="zh-CN" altLang="en-US" sz="2400" dirty="0"/>
              <a:t>特征提取方法：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58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2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的用途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图像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语音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自然语言处理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7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循环神经网络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38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CNN+</a:t>
            </a:r>
            <a:r>
              <a:rPr kumimoji="1" lang="zh-CN" altLang="en-US" dirty="0" smtClean="0"/>
              <a:t>图像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83" y="3532712"/>
            <a:ext cx="1709615" cy="11768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5400000">
            <a:off x="2755575" y="3886200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3623080" y="3886200"/>
            <a:ext cx="1811867" cy="355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Pooling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7160096" y="3818833"/>
            <a:ext cx="2404533" cy="389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Fully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connected</a:t>
            </a:r>
            <a:endParaRPr kumimoji="1" lang="zh-CN" altLang="en-US" sz="2400" dirty="0"/>
          </a:p>
        </p:txBody>
      </p:sp>
      <p:sp>
        <p:nvSpPr>
          <p:cNvPr id="8" name="矩形 7"/>
          <p:cNvSpPr/>
          <p:nvPr/>
        </p:nvSpPr>
        <p:spPr>
          <a:xfrm rot="5400000">
            <a:off x="8606245" y="3799755"/>
            <a:ext cx="1527495" cy="359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Softmax</a:t>
            </a:r>
            <a:endParaRPr kumimoji="1"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>
            <a:off x="3938300" y="3896784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矩形 13"/>
          <p:cNvSpPr/>
          <p:nvPr/>
        </p:nvSpPr>
        <p:spPr>
          <a:xfrm rot="5400000">
            <a:off x="5583441" y="3886200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6450947" y="3886200"/>
            <a:ext cx="1811867" cy="355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Pooling</a:t>
            </a:r>
            <a:endParaRPr kumimoji="1" lang="zh-CN" altLang="en-US" sz="2400" dirty="0"/>
          </a:p>
        </p:txBody>
      </p:sp>
      <p:sp>
        <p:nvSpPr>
          <p:cNvPr id="16" name="右箭头 15"/>
          <p:cNvSpPr/>
          <p:nvPr/>
        </p:nvSpPr>
        <p:spPr>
          <a:xfrm>
            <a:off x="6766167" y="3896784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右箭头 16"/>
          <p:cNvSpPr/>
          <p:nvPr/>
        </p:nvSpPr>
        <p:spPr>
          <a:xfrm>
            <a:off x="4797993" y="3896782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右箭头 17"/>
          <p:cNvSpPr/>
          <p:nvPr/>
        </p:nvSpPr>
        <p:spPr>
          <a:xfrm>
            <a:off x="5961185" y="3896782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 flipH="1">
            <a:off x="5232980" y="3738773"/>
            <a:ext cx="88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……</a:t>
            </a:r>
            <a:endParaRPr kumimoji="1" lang="zh-CN" altLang="en-US" sz="2400" dirty="0"/>
          </a:p>
        </p:txBody>
      </p:sp>
      <p:sp>
        <p:nvSpPr>
          <p:cNvPr id="20" name="右箭头 19"/>
          <p:cNvSpPr/>
          <p:nvPr/>
        </p:nvSpPr>
        <p:spPr>
          <a:xfrm>
            <a:off x="7758719" y="3885510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右箭头 20"/>
          <p:cNvSpPr/>
          <p:nvPr/>
        </p:nvSpPr>
        <p:spPr>
          <a:xfrm>
            <a:off x="8744015" y="3852701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5" name="直线箭头连接符 24"/>
          <p:cNvCxnSpPr/>
          <p:nvPr/>
        </p:nvCxnSpPr>
        <p:spPr>
          <a:xfrm>
            <a:off x="9549938" y="351366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485563" y="3267446"/>
            <a:ext cx="59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Cat</a:t>
            </a:r>
          </a:p>
        </p:txBody>
      </p:sp>
      <p:sp>
        <p:nvSpPr>
          <p:cNvPr id="28" name="右箭头 27"/>
          <p:cNvSpPr/>
          <p:nvPr/>
        </p:nvSpPr>
        <p:spPr>
          <a:xfrm>
            <a:off x="3125731" y="3913713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3796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CNN+</a:t>
            </a:r>
            <a:r>
              <a:rPr kumimoji="1" lang="zh-CN" altLang="en-US" dirty="0" smtClean="0"/>
              <a:t>语音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012267"/>
            <a:ext cx="4851400" cy="13123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34" y="5012267"/>
            <a:ext cx="4614333" cy="13123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08667" y="3691467"/>
            <a:ext cx="3962400" cy="66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CNNs</a:t>
            </a:r>
            <a:endParaRPr kumimoji="1"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959600" y="3674533"/>
            <a:ext cx="3962400" cy="66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CNNs</a:t>
            </a:r>
            <a:endParaRPr kumimoji="1"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08667" y="2370667"/>
            <a:ext cx="3962400" cy="5709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RNNs</a:t>
            </a:r>
            <a:endParaRPr kumimoji="1"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959600" y="2370667"/>
            <a:ext cx="3962400" cy="5709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RNNs</a:t>
            </a:r>
            <a:endParaRPr kumimoji="1" lang="zh-CN" altLang="en-US" sz="2400" dirty="0"/>
          </a:p>
        </p:txBody>
      </p:sp>
      <p:sp>
        <p:nvSpPr>
          <p:cNvPr id="11" name="上箭头 10"/>
          <p:cNvSpPr/>
          <p:nvPr/>
        </p:nvSpPr>
        <p:spPr>
          <a:xfrm>
            <a:off x="8580968" y="3064934"/>
            <a:ext cx="512233" cy="5222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上箭头 11"/>
          <p:cNvSpPr/>
          <p:nvPr/>
        </p:nvSpPr>
        <p:spPr>
          <a:xfrm>
            <a:off x="8597901" y="4385735"/>
            <a:ext cx="512233" cy="5222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3" name="上箭头 12"/>
          <p:cNvSpPr/>
          <p:nvPr/>
        </p:nvSpPr>
        <p:spPr>
          <a:xfrm>
            <a:off x="3179234" y="4422319"/>
            <a:ext cx="512233" cy="5222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上箭头 13"/>
          <p:cNvSpPr/>
          <p:nvPr/>
        </p:nvSpPr>
        <p:spPr>
          <a:xfrm>
            <a:off x="3179234" y="3031067"/>
            <a:ext cx="512233" cy="5222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3179234" y="6324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1D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580967" y="6307666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85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CNN+NLP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92867" y="5894626"/>
            <a:ext cx="780626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7" dirty="0">
                <a:solidFill>
                  <a:prstClr val="black"/>
                </a:solidFill>
                <a:latin typeface="Verdana" charset="0"/>
              </a:rPr>
              <a:t>Convolutional Neural Networks for Sentence </a:t>
            </a:r>
            <a:r>
              <a:rPr lang="en-US" altLang="zh-CN" sz="1867" dirty="0">
                <a:solidFill>
                  <a:prstClr val="black"/>
                </a:solidFill>
                <a:latin typeface="Verdana" charset="0"/>
              </a:rPr>
              <a:t>Classification</a:t>
            </a:r>
            <a:endParaRPr lang="zh-CN" altLang="en-US" sz="1867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7" y="1717266"/>
            <a:ext cx="9025467" cy="38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防止过拟合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Augumenation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翻转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裁减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颜色、亮度变换</a:t>
            </a:r>
            <a:endParaRPr kumimoji="1" lang="en-US" altLang="zh-CN" dirty="0"/>
          </a:p>
          <a:p>
            <a:r>
              <a:rPr kumimoji="1" lang="en-US" altLang="zh-CN" dirty="0" smtClean="0"/>
              <a:t>Dropout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4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图像识别领域经典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模型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65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LeNet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5" y="2032000"/>
            <a:ext cx="10104405" cy="31834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92867" y="6114759"/>
            <a:ext cx="780626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7" dirty="0">
                <a:solidFill>
                  <a:prstClr val="black"/>
                </a:solidFill>
                <a:latin typeface="Verdana" charset="0"/>
              </a:rPr>
              <a:t>Gradient-Based Learning Applied to Document Recognition</a:t>
            </a:r>
            <a:endParaRPr lang="zh-CN" altLang="en-US" sz="1867" dirty="0"/>
          </a:p>
        </p:txBody>
      </p:sp>
      <p:sp>
        <p:nvSpPr>
          <p:cNvPr id="7" name="文本框 6"/>
          <p:cNvSpPr txBox="1"/>
          <p:nvPr/>
        </p:nvSpPr>
        <p:spPr>
          <a:xfrm>
            <a:off x="2523067" y="5198758"/>
            <a:ext cx="1019831" cy="461665"/>
          </a:xfrm>
          <a:prstGeom prst="rec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/>
              <a:t>5*5,  6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842000" y="5172670"/>
            <a:ext cx="1175322" cy="461665"/>
          </a:xfrm>
          <a:prstGeom prst="rec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 dirty="0"/>
              <a:t>5*5,  16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037" y="5194060"/>
            <a:ext cx="649537" cy="461665"/>
          </a:xfrm>
          <a:prstGeom prst="rec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 dirty="0"/>
              <a:t>2*2</a:t>
            </a:r>
            <a:endParaRPr kumimoji="1"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325005" y="5167973"/>
            <a:ext cx="649537" cy="461665"/>
          </a:xfrm>
          <a:prstGeom prst="rec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 dirty="0"/>
              <a:t>2*2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81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AlexNet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2252133"/>
            <a:ext cx="9956800" cy="32640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2533" y="6145542"/>
            <a:ext cx="72644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7" dirty="0">
                <a:latin typeface="NimbusRomNo9L" charset="0"/>
              </a:rPr>
              <a:t>ImageNet Classification with Deep Convolutional Neural Networks </a:t>
            </a:r>
            <a:endParaRPr lang="en-US" altLang="zh-CN" sz="1867" dirty="0"/>
          </a:p>
        </p:txBody>
      </p:sp>
      <p:sp>
        <p:nvSpPr>
          <p:cNvPr id="3" name="矩形 2"/>
          <p:cNvSpPr/>
          <p:nvPr/>
        </p:nvSpPr>
        <p:spPr>
          <a:xfrm>
            <a:off x="609601" y="1531093"/>
            <a:ext cx="2369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ILSVRC</a:t>
            </a:r>
            <a:r>
              <a:rPr lang="fr-FR" altLang="zh-CN" sz="2400" dirty="0"/>
              <a:t>’</a:t>
            </a:r>
            <a:r>
              <a:rPr lang="en-US" altLang="zh-CN" sz="2400" dirty="0"/>
              <a:t>12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冠军</a:t>
            </a:r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209093"/>
            <a:ext cx="7992533" cy="32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GoogLeNet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96" y="846139"/>
            <a:ext cx="1460915" cy="558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219789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ILSVRC</a:t>
            </a:r>
            <a:r>
              <a:rPr lang="fr-FR" altLang="zh-CN" sz="2400" dirty="0"/>
              <a:t>’</a:t>
            </a:r>
            <a:r>
              <a:rPr lang="en-US" altLang="zh-CN" sz="2400" dirty="0"/>
              <a:t>14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冠军</a:t>
            </a:r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Top5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错误率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6.67%</a:t>
            </a:r>
          </a:p>
          <a:p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22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层网络</a:t>
            </a:r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56212" y="6228953"/>
            <a:ext cx="34291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latin typeface="Times New Roman" charset="0"/>
                <a:ea typeface="Times New Roman" charset="0"/>
                <a:cs typeface="Times New Roman" charset="0"/>
              </a:rPr>
              <a:t>Going Deeper with Convolutions </a:t>
            </a:r>
          </a:p>
        </p:txBody>
      </p:sp>
    </p:spTree>
    <p:extLst>
      <p:ext uri="{BB962C8B-B14F-4D97-AF65-F5344CB8AC3E}">
        <p14:creationId xmlns:p14="http://schemas.microsoft.com/office/powerpoint/2010/main" val="10911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GoogLeNet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4" y="2489200"/>
            <a:ext cx="5550879" cy="267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36" y="2336800"/>
            <a:ext cx="5241731" cy="26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RNN(Recurrent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 Networks)</a:t>
            </a:r>
            <a:endParaRPr kumimoji="1" lang="zh-CN" altLang="en-US" dirty="0"/>
          </a:p>
        </p:txBody>
      </p:sp>
      <p:sp>
        <p:nvSpPr>
          <p:cNvPr id="73" name="椭圆 72"/>
          <p:cNvSpPr/>
          <p:nvPr/>
        </p:nvSpPr>
        <p:spPr>
          <a:xfrm rot="16200000">
            <a:off x="4617322" y="3678688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74" name="椭圆 73"/>
          <p:cNvSpPr/>
          <p:nvPr/>
        </p:nvSpPr>
        <p:spPr>
          <a:xfrm rot="16200000">
            <a:off x="5441821" y="3676831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75" name="矩形 74"/>
          <p:cNvSpPr/>
          <p:nvPr/>
        </p:nvSpPr>
        <p:spPr>
          <a:xfrm rot="16200000">
            <a:off x="5317107" y="2596478"/>
            <a:ext cx="604125" cy="242344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16200000">
            <a:off x="6187934" y="3676831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1" name="椭圆 80"/>
          <p:cNvSpPr/>
          <p:nvPr/>
        </p:nvSpPr>
        <p:spPr>
          <a:xfrm rot="16200000">
            <a:off x="4617322" y="5155828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2" name="椭圆 81"/>
          <p:cNvSpPr/>
          <p:nvPr/>
        </p:nvSpPr>
        <p:spPr>
          <a:xfrm rot="16200000">
            <a:off x="5441821" y="5153971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4" name="椭圆 83"/>
          <p:cNvSpPr/>
          <p:nvPr/>
        </p:nvSpPr>
        <p:spPr>
          <a:xfrm rot="16200000">
            <a:off x="6187934" y="5153971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5" name="椭圆 84"/>
          <p:cNvSpPr/>
          <p:nvPr/>
        </p:nvSpPr>
        <p:spPr>
          <a:xfrm rot="16200000">
            <a:off x="4617322" y="2188213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6" name="椭圆 85"/>
          <p:cNvSpPr/>
          <p:nvPr/>
        </p:nvSpPr>
        <p:spPr>
          <a:xfrm rot="16200000">
            <a:off x="5441821" y="2186356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8" name="椭圆 87"/>
          <p:cNvSpPr/>
          <p:nvPr/>
        </p:nvSpPr>
        <p:spPr>
          <a:xfrm rot="16200000">
            <a:off x="6187934" y="2186356"/>
            <a:ext cx="313765" cy="313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i="1" dirty="0"/>
          </a:p>
        </p:txBody>
      </p:sp>
      <p:sp>
        <p:nvSpPr>
          <p:cNvPr id="89" name="右箭头 88"/>
          <p:cNvSpPr/>
          <p:nvPr/>
        </p:nvSpPr>
        <p:spPr>
          <a:xfrm rot="16200000">
            <a:off x="5328476" y="2845337"/>
            <a:ext cx="630543" cy="4038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右箭头 89"/>
          <p:cNvSpPr/>
          <p:nvPr/>
        </p:nvSpPr>
        <p:spPr>
          <a:xfrm rot="16200000">
            <a:off x="5328476" y="4337548"/>
            <a:ext cx="630543" cy="4038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右弧形箭头 90"/>
          <p:cNvSpPr/>
          <p:nvPr/>
        </p:nvSpPr>
        <p:spPr>
          <a:xfrm flipV="1">
            <a:off x="6830889" y="3433207"/>
            <a:ext cx="731520" cy="65714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 rot="16200000">
            <a:off x="5317107" y="4094299"/>
            <a:ext cx="604125" cy="242344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 rot="16200000">
            <a:off x="5317107" y="1131525"/>
            <a:ext cx="604125" cy="242344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7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GoogLeNet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38" y="1765470"/>
            <a:ext cx="5152621" cy="46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VGG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1060" y="5276516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701060" y="2991477"/>
            <a:ext cx="1811867" cy="355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Pooling</a:t>
            </a:r>
            <a:endParaRPr kumimoji="1" lang="zh-CN" altLang="en-US" sz="2400" dirty="0"/>
          </a:p>
        </p:txBody>
      </p:sp>
      <p:sp>
        <p:nvSpPr>
          <p:cNvPr id="6" name="右箭头 5"/>
          <p:cNvSpPr/>
          <p:nvPr/>
        </p:nvSpPr>
        <p:spPr>
          <a:xfrm rot="16200000">
            <a:off x="4353163" y="5776700"/>
            <a:ext cx="507661" cy="3850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3701060" y="4133996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9" name="右箭头 8"/>
          <p:cNvSpPr/>
          <p:nvPr/>
        </p:nvSpPr>
        <p:spPr>
          <a:xfrm rot="16200000">
            <a:off x="4353163" y="4690551"/>
            <a:ext cx="507661" cy="3850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右箭头 9"/>
          <p:cNvSpPr/>
          <p:nvPr/>
        </p:nvSpPr>
        <p:spPr>
          <a:xfrm rot="16200000">
            <a:off x="4340032" y="3548031"/>
            <a:ext cx="507661" cy="3850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8" name="椭圆 37"/>
          <p:cNvSpPr/>
          <p:nvPr/>
        </p:nvSpPr>
        <p:spPr>
          <a:xfrm>
            <a:off x="10838109" y="552313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0" name="椭圆 39"/>
          <p:cNvSpPr/>
          <p:nvPr/>
        </p:nvSpPr>
        <p:spPr>
          <a:xfrm>
            <a:off x="9797157" y="552313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1" name="椭圆 40"/>
          <p:cNvSpPr/>
          <p:nvPr/>
        </p:nvSpPr>
        <p:spPr>
          <a:xfrm>
            <a:off x="8777594" y="552313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5" name="椭圆 44"/>
          <p:cNvSpPr/>
          <p:nvPr/>
        </p:nvSpPr>
        <p:spPr>
          <a:xfrm>
            <a:off x="6640434" y="552313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6" name="椭圆 45"/>
          <p:cNvSpPr/>
          <p:nvPr/>
        </p:nvSpPr>
        <p:spPr>
          <a:xfrm>
            <a:off x="7747074" y="552313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7" name="椭圆 46"/>
          <p:cNvSpPr/>
          <p:nvPr/>
        </p:nvSpPr>
        <p:spPr>
          <a:xfrm>
            <a:off x="7340677" y="3621832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8" name="椭圆 47"/>
          <p:cNvSpPr/>
          <p:nvPr/>
        </p:nvSpPr>
        <p:spPr>
          <a:xfrm>
            <a:off x="8706301" y="359693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9" name="椭圆 48"/>
          <p:cNvSpPr/>
          <p:nvPr/>
        </p:nvSpPr>
        <p:spPr>
          <a:xfrm>
            <a:off x="10083876" y="3576014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51" name="直线箭头连接符 50"/>
          <p:cNvCxnSpPr>
            <a:endCxn id="49" idx="4"/>
          </p:cNvCxnSpPr>
          <p:nvPr/>
        </p:nvCxnSpPr>
        <p:spPr>
          <a:xfrm flipV="1">
            <a:off x="6849611" y="4040184"/>
            <a:ext cx="700243" cy="150784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6" idx="0"/>
          </p:cNvCxnSpPr>
          <p:nvPr/>
        </p:nvCxnSpPr>
        <p:spPr>
          <a:xfrm flipV="1">
            <a:off x="7956251" y="3994369"/>
            <a:ext cx="930837" cy="152876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1" idx="7"/>
          </p:cNvCxnSpPr>
          <p:nvPr/>
        </p:nvCxnSpPr>
        <p:spPr>
          <a:xfrm flipV="1">
            <a:off x="9134680" y="3994368"/>
            <a:ext cx="1164264" cy="159003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46" idx="0"/>
            <a:endCxn id="47" idx="4"/>
          </p:cNvCxnSpPr>
          <p:nvPr/>
        </p:nvCxnSpPr>
        <p:spPr>
          <a:xfrm flipH="1" flipV="1">
            <a:off x="7549854" y="4040185"/>
            <a:ext cx="406397" cy="148294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41" idx="0"/>
          </p:cNvCxnSpPr>
          <p:nvPr/>
        </p:nvCxnSpPr>
        <p:spPr>
          <a:xfrm flipH="1" flipV="1">
            <a:off x="8887088" y="4015285"/>
            <a:ext cx="99683" cy="150784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40" idx="0"/>
          </p:cNvCxnSpPr>
          <p:nvPr/>
        </p:nvCxnSpPr>
        <p:spPr>
          <a:xfrm flipV="1">
            <a:off x="10006334" y="4015285"/>
            <a:ext cx="286717" cy="150784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41" idx="1"/>
            <a:endCxn id="47" idx="4"/>
          </p:cNvCxnSpPr>
          <p:nvPr/>
        </p:nvCxnSpPr>
        <p:spPr>
          <a:xfrm flipH="1" flipV="1">
            <a:off x="7549854" y="4040184"/>
            <a:ext cx="1289007" cy="15442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40" idx="0"/>
          </p:cNvCxnSpPr>
          <p:nvPr/>
        </p:nvCxnSpPr>
        <p:spPr>
          <a:xfrm flipH="1" flipV="1">
            <a:off x="8904519" y="4015282"/>
            <a:ext cx="1101815" cy="150785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38" idx="0"/>
            <a:endCxn id="49" idx="4"/>
          </p:cNvCxnSpPr>
          <p:nvPr/>
        </p:nvCxnSpPr>
        <p:spPr>
          <a:xfrm flipH="1" flipV="1">
            <a:off x="10293053" y="3994367"/>
            <a:ext cx="754233" cy="152876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8629684" y="1679200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64" name="直线箭头连接符 63"/>
          <p:cNvCxnSpPr>
            <a:stCxn id="47" idx="0"/>
            <a:endCxn id="63" idx="4"/>
          </p:cNvCxnSpPr>
          <p:nvPr/>
        </p:nvCxnSpPr>
        <p:spPr>
          <a:xfrm flipV="1">
            <a:off x="7549854" y="2097553"/>
            <a:ext cx="1289007" cy="152427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8" idx="0"/>
            <a:endCxn id="63" idx="4"/>
          </p:cNvCxnSpPr>
          <p:nvPr/>
        </p:nvCxnSpPr>
        <p:spPr>
          <a:xfrm flipH="1" flipV="1">
            <a:off x="8838861" y="2097553"/>
            <a:ext cx="76617" cy="149937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49" idx="0"/>
            <a:endCxn id="63" idx="4"/>
          </p:cNvCxnSpPr>
          <p:nvPr/>
        </p:nvCxnSpPr>
        <p:spPr>
          <a:xfrm flipH="1" flipV="1">
            <a:off x="8838860" y="2097552"/>
            <a:ext cx="1454192" cy="147846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右箭头 127"/>
          <p:cNvSpPr/>
          <p:nvPr/>
        </p:nvSpPr>
        <p:spPr>
          <a:xfrm rot="16200000">
            <a:off x="4353163" y="2248680"/>
            <a:ext cx="507661" cy="3850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9" name="矩形 128"/>
          <p:cNvSpPr/>
          <p:nvPr/>
        </p:nvSpPr>
        <p:spPr>
          <a:xfrm>
            <a:off x="552562" y="1652215"/>
            <a:ext cx="2880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ILSVRC</a:t>
            </a:r>
            <a:r>
              <a:rPr lang="fr-FR" altLang="zh-CN" sz="2400" dirty="0"/>
              <a:t>’</a:t>
            </a:r>
            <a:r>
              <a:rPr lang="en-US" altLang="zh-CN" sz="2400" dirty="0"/>
              <a:t>14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亚军</a:t>
            </a:r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Top5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错误率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7.3%</a:t>
            </a:r>
          </a:p>
          <a:p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19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层网络</a:t>
            </a:r>
            <a:r>
              <a:rPr lang="en-US" altLang="zh-CN" sz="2400" b="1" dirty="0">
                <a:latin typeface="Times" charset="0"/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66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VGG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07" y="1444961"/>
            <a:ext cx="4702119" cy="47508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92787" y="6403111"/>
            <a:ext cx="9846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" charset="0"/>
              </a:rPr>
              <a:t>VERY DEEP CONVOLUTIONAL NETWORKS FOR LARGE-SCALE IMAGE RECOGNITION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967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ResNet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" y="242238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ILSVRC</a:t>
            </a:r>
            <a:r>
              <a:rPr lang="fr-FR" altLang="zh-CN" sz="2400" dirty="0"/>
              <a:t>’15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冠军</a:t>
            </a:r>
            <a:endParaRPr lang="en-US" altLang="zh-CN" sz="2400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Top5 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错误率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3.57%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152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层网络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0" y="677334"/>
            <a:ext cx="870804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ResNet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2125134"/>
            <a:ext cx="11057467" cy="37253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64565" y="6413764"/>
            <a:ext cx="47949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latin typeface="NimbusRomNo9L" charset="0"/>
              </a:rPr>
              <a:t>Deep Residual Learning for Image Recognition </a:t>
            </a:r>
            <a:endParaRPr lang="en-US" altLang="zh-CN" sz="1867" dirty="0"/>
          </a:p>
        </p:txBody>
      </p:sp>
    </p:spTree>
    <p:extLst>
      <p:ext uri="{BB962C8B-B14F-4D97-AF65-F5344CB8AC3E}">
        <p14:creationId xmlns:p14="http://schemas.microsoft.com/office/powerpoint/2010/main" val="15966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ResNet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50345"/>
            <a:ext cx="5486400" cy="28227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64565" y="6447631"/>
            <a:ext cx="47949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latin typeface="NimbusRomNo9L" charset="0"/>
              </a:rPr>
              <a:t>Deep Residual Learning for Image Recognition </a:t>
            </a:r>
            <a:endParaRPr lang="en-US" altLang="zh-CN" sz="1867" dirty="0"/>
          </a:p>
        </p:txBody>
      </p:sp>
    </p:spTree>
    <p:extLst>
      <p:ext uri="{BB962C8B-B14F-4D97-AF65-F5344CB8AC3E}">
        <p14:creationId xmlns:p14="http://schemas.microsoft.com/office/powerpoint/2010/main" val="18159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057400"/>
            <a:ext cx="820420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常见图像数据集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MNIST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CIFAR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ImageNet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 flipH="1">
            <a:off x="1862667" y="248920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http://</a:t>
            </a:r>
            <a:r>
              <a:rPr kumimoji="1" lang="en-US" altLang="zh-CN" sz="2400" dirty="0" err="1"/>
              <a:t>yann.lecun.com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exdb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mnist</a:t>
            </a:r>
            <a:r>
              <a:rPr kumimoji="1" lang="en-US" altLang="zh-CN" sz="2400" dirty="0"/>
              <a:t>/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862668" y="4077230"/>
            <a:ext cx="5558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http://www.cs.toronto.edu/~kriz/cifar.html</a:t>
            </a:r>
          </a:p>
        </p:txBody>
      </p:sp>
      <p:sp>
        <p:nvSpPr>
          <p:cNvPr id="6" name="矩形 5"/>
          <p:cNvSpPr/>
          <p:nvPr/>
        </p:nvSpPr>
        <p:spPr>
          <a:xfrm>
            <a:off x="1862668" y="5665261"/>
            <a:ext cx="35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http://www.image-net.org</a:t>
            </a:r>
          </a:p>
        </p:txBody>
      </p:sp>
    </p:spTree>
    <p:extLst>
      <p:ext uri="{BB962C8B-B14F-4D97-AF65-F5344CB8AC3E}">
        <p14:creationId xmlns:p14="http://schemas.microsoft.com/office/powerpoint/2010/main" val="12610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的数字识别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8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数字识别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 rot="5400000">
            <a:off x="2755575" y="3886200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 rot="5400000">
            <a:off x="3623080" y="3886200"/>
            <a:ext cx="1811867" cy="355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Pooling</a:t>
            </a:r>
            <a:endParaRPr kumimoji="1" lang="zh-CN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5993460" y="3752844"/>
            <a:ext cx="2404533" cy="389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Fully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connected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7439609" y="3733766"/>
            <a:ext cx="1527495" cy="359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Softmax</a:t>
            </a:r>
            <a:endParaRPr kumimoji="1" lang="zh-CN" altLang="en-US" sz="2400" dirty="0"/>
          </a:p>
        </p:txBody>
      </p:sp>
      <p:sp>
        <p:nvSpPr>
          <p:cNvPr id="8" name="右箭头 7"/>
          <p:cNvSpPr/>
          <p:nvPr/>
        </p:nvSpPr>
        <p:spPr>
          <a:xfrm>
            <a:off x="3938300" y="3896784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矩形 8"/>
          <p:cNvSpPr/>
          <p:nvPr/>
        </p:nvSpPr>
        <p:spPr>
          <a:xfrm rot="5400000">
            <a:off x="4416805" y="3820211"/>
            <a:ext cx="1811867" cy="35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Convolution</a:t>
            </a:r>
            <a:endParaRPr kumimoji="1" lang="zh-CN" altLang="en-US" sz="2400" dirty="0"/>
          </a:p>
        </p:txBody>
      </p:sp>
      <p:sp>
        <p:nvSpPr>
          <p:cNvPr id="10" name="矩形 9"/>
          <p:cNvSpPr/>
          <p:nvPr/>
        </p:nvSpPr>
        <p:spPr>
          <a:xfrm rot="5400000">
            <a:off x="5284311" y="3820211"/>
            <a:ext cx="1811867" cy="355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Pooling</a:t>
            </a:r>
            <a:endParaRPr kumimoji="1" lang="zh-CN" altLang="en-US" sz="2400" dirty="0"/>
          </a:p>
        </p:txBody>
      </p:sp>
      <p:sp>
        <p:nvSpPr>
          <p:cNvPr id="11" name="右箭头 10"/>
          <p:cNvSpPr/>
          <p:nvPr/>
        </p:nvSpPr>
        <p:spPr>
          <a:xfrm>
            <a:off x="5599531" y="3830794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右箭头 11"/>
          <p:cNvSpPr/>
          <p:nvPr/>
        </p:nvSpPr>
        <p:spPr>
          <a:xfrm>
            <a:off x="4797993" y="3896782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右箭头 14"/>
          <p:cNvSpPr/>
          <p:nvPr/>
        </p:nvSpPr>
        <p:spPr>
          <a:xfrm>
            <a:off x="6592083" y="3819521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右箭头 15"/>
          <p:cNvSpPr/>
          <p:nvPr/>
        </p:nvSpPr>
        <p:spPr>
          <a:xfrm>
            <a:off x="7577379" y="3786712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8383302" y="344767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89877" y="3167953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3" dirty="0"/>
              <a:t>0</a:t>
            </a:r>
          </a:p>
        </p:txBody>
      </p:sp>
      <p:sp>
        <p:nvSpPr>
          <p:cNvPr id="19" name="右箭头 18"/>
          <p:cNvSpPr/>
          <p:nvPr/>
        </p:nvSpPr>
        <p:spPr>
          <a:xfrm>
            <a:off x="3125731" y="3913713"/>
            <a:ext cx="287867" cy="3344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68" y="3449792"/>
            <a:ext cx="1239901" cy="1228880"/>
          </a:xfrm>
          <a:prstGeom prst="rect">
            <a:avLst/>
          </a:prstGeom>
        </p:spPr>
      </p:pic>
      <p:cxnSp>
        <p:nvCxnSpPr>
          <p:cNvPr id="21" name="直线箭头连接符 20"/>
          <p:cNvCxnSpPr/>
          <p:nvPr/>
        </p:nvCxnSpPr>
        <p:spPr>
          <a:xfrm>
            <a:off x="8383302" y="3693899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8383302" y="4422032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9577" y="3535331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3" dirty="0"/>
              <a:t>1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89877" y="4176601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3" dirty="0"/>
              <a:t>9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110638" y="3913712"/>
            <a:ext cx="553998" cy="4402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kumimoji="1" lang="en-US" altLang="zh-CN" sz="2400"/>
              <a:t>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RNN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8664" y="369126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66987" y="369126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739701" y="369126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88664" y="218782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66987" y="218782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39701" y="218782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88664" y="497031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66987" y="497031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39701" y="497031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71081" y="3691269"/>
            <a:ext cx="931229" cy="448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10800000">
            <a:off x="4385006" y="428360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rot="10800000">
            <a:off x="6208207" y="428360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0800000">
            <a:off x="7969702" y="428360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 rot="10800000">
            <a:off x="4385006" y="2858714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10800000">
            <a:off x="6208206" y="2858715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8048238" y="2858716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6200000">
            <a:off x="3526759" y="3610488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16200000">
            <a:off x="5333121" y="3610488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6200000">
            <a:off x="7117043" y="3646335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30910" y="380656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4306889" y="5507039"/>
          <a:ext cx="4984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公式" r:id="rId3" imgW="203040" imgH="215640" progId="Equation.3">
                  <p:embed/>
                </p:oleObj>
              </mc:Choice>
              <mc:Fallback>
                <p:oleObj name="公式" r:id="rId3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9" y="5507039"/>
                        <a:ext cx="498475" cy="515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6192839" y="5500795"/>
          <a:ext cx="5302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公式" r:id="rId5" imgW="215640" imgH="215640" progId="Equation.3">
                  <p:embed/>
                </p:oleObj>
              </mc:Choice>
              <mc:Fallback>
                <p:oleObj name="公式" r:id="rId5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839" y="5500795"/>
                        <a:ext cx="530225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7969702" y="5489576"/>
          <a:ext cx="5302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公式" r:id="rId7" imgW="215640" imgH="228600" progId="Equation.3">
                  <p:embed/>
                </p:oleObj>
              </mc:Choice>
              <mc:Fallback>
                <p:oleObj name="公式" r:id="rId7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702" y="5489576"/>
                        <a:ext cx="530225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4446588" y="1503660"/>
          <a:ext cx="3730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1" name="公式" r:id="rId9" imgW="152280" imgH="215640" progId="Equation.3">
                  <p:embed/>
                </p:oleObj>
              </mc:Choice>
              <mc:Fallback>
                <p:oleObj name="公式" r:id="rId9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1503660"/>
                        <a:ext cx="373062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6" name="Object 6"/>
          <p:cNvGraphicFramePr>
            <a:graphicFrameLocks noChangeAspect="1"/>
          </p:cNvGraphicFramePr>
          <p:nvPr/>
        </p:nvGraphicFramePr>
        <p:xfrm>
          <a:off x="6176963" y="1523020"/>
          <a:ext cx="4048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公式" r:id="rId11" imgW="164880" imgH="215640" progId="Equation.3">
                  <p:embed/>
                </p:oleObj>
              </mc:Choice>
              <mc:Fallback>
                <p:oleObj name="公式" r:id="rId11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1523020"/>
                        <a:ext cx="404812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7" name="Object 7"/>
          <p:cNvGraphicFramePr>
            <a:graphicFrameLocks noChangeAspect="1"/>
          </p:cNvGraphicFramePr>
          <p:nvPr/>
        </p:nvGraphicFramePr>
        <p:xfrm>
          <a:off x="8110538" y="1510953"/>
          <a:ext cx="3730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公式" r:id="rId13" imgW="152280" imgH="228600" progId="Equation.3">
                  <p:embed/>
                </p:oleObj>
              </mc:Choice>
              <mc:Fallback>
                <p:oleObj name="公式" r:id="rId1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0538" y="1510953"/>
                        <a:ext cx="37306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8" name="Object 8"/>
          <p:cNvGraphicFramePr>
            <a:graphicFrameLocks noChangeAspect="1"/>
          </p:cNvGraphicFramePr>
          <p:nvPr/>
        </p:nvGraphicFramePr>
        <p:xfrm>
          <a:off x="4869638" y="4485573"/>
          <a:ext cx="563424" cy="37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公式" r:id="rId15" imgW="355320" imgH="241200" progId="Equation.3">
                  <p:embed/>
                </p:oleObj>
              </mc:Choice>
              <mc:Fallback>
                <p:oleObj name="公式" r:id="rId15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638" y="4485573"/>
                        <a:ext cx="563424" cy="372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4" name="Object 14"/>
          <p:cNvGraphicFramePr>
            <a:graphicFrameLocks noChangeAspect="1"/>
          </p:cNvGraphicFramePr>
          <p:nvPr/>
        </p:nvGraphicFramePr>
        <p:xfrm>
          <a:off x="6692838" y="4516438"/>
          <a:ext cx="5635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公式" r:id="rId17" imgW="355320" imgH="241200" progId="Equation.3">
                  <p:embed/>
                </p:oleObj>
              </mc:Choice>
              <mc:Fallback>
                <p:oleObj name="公式" r:id="rId17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838" y="4516438"/>
                        <a:ext cx="563562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5" name="Object 15"/>
          <p:cNvGraphicFramePr>
            <a:graphicFrameLocks noChangeAspect="1"/>
          </p:cNvGraphicFramePr>
          <p:nvPr/>
        </p:nvGraphicFramePr>
        <p:xfrm>
          <a:off x="8454335" y="4546601"/>
          <a:ext cx="5635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公式" r:id="rId19" imgW="355320" imgH="241200" progId="Equation.3">
                  <p:embed/>
                </p:oleObj>
              </mc:Choice>
              <mc:Fallback>
                <p:oleObj name="公式" r:id="rId19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335" y="4546601"/>
                        <a:ext cx="5635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6" name="Object 16"/>
          <p:cNvGraphicFramePr>
            <a:graphicFrameLocks noChangeAspect="1"/>
          </p:cNvGraphicFramePr>
          <p:nvPr/>
        </p:nvGraphicFramePr>
        <p:xfrm>
          <a:off x="8537575" y="2793761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公式" r:id="rId20" imgW="393480" imgH="241200" progId="Equation.3">
                  <p:embed/>
                </p:oleObj>
              </mc:Choice>
              <mc:Fallback>
                <p:oleObj name="公式" r:id="rId20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7575" y="2793761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7" name="Object 17"/>
          <p:cNvGraphicFramePr>
            <a:graphicFrameLocks noChangeAspect="1"/>
          </p:cNvGraphicFramePr>
          <p:nvPr/>
        </p:nvGraphicFramePr>
        <p:xfrm>
          <a:off x="6692838" y="2793761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公式" r:id="rId22" imgW="393480" imgH="241200" progId="Equation.3">
                  <p:embed/>
                </p:oleObj>
              </mc:Choice>
              <mc:Fallback>
                <p:oleObj name="公式" r:id="rId22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838" y="2793761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8" name="Object 18"/>
          <p:cNvGraphicFramePr>
            <a:graphicFrameLocks noChangeAspect="1"/>
          </p:cNvGraphicFramePr>
          <p:nvPr/>
        </p:nvGraphicFramePr>
        <p:xfrm>
          <a:off x="4858418" y="2742663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公式" r:id="rId24" imgW="393480" imgH="241200" progId="Equation.3">
                  <p:embed/>
                </p:oleObj>
              </mc:Choice>
              <mc:Fallback>
                <p:oleObj name="公式" r:id="rId24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418" y="2742663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9" name="Object 19"/>
          <p:cNvGraphicFramePr>
            <a:graphicFrameLocks noChangeAspect="1"/>
          </p:cNvGraphicFramePr>
          <p:nvPr/>
        </p:nvGraphicFramePr>
        <p:xfrm>
          <a:off x="5111594" y="3339146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0" name="公式" r:id="rId25" imgW="406080" imgH="228600" progId="Equation.3">
                  <p:embed/>
                </p:oleObj>
              </mc:Choice>
              <mc:Fallback>
                <p:oleObj name="公式" r:id="rId25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594" y="3339146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0" name="Object 20"/>
          <p:cNvGraphicFramePr>
            <a:graphicFrameLocks noChangeAspect="1"/>
          </p:cNvGraphicFramePr>
          <p:nvPr/>
        </p:nvGraphicFramePr>
        <p:xfrm>
          <a:off x="6947574" y="3375605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公式" r:id="rId27" imgW="406080" imgH="228600" progId="Equation.3">
                  <p:embed/>
                </p:oleObj>
              </mc:Choice>
              <mc:Fallback>
                <p:oleObj name="公式" r:id="rId27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74" y="3375605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1" name="Object 21"/>
          <p:cNvGraphicFramePr>
            <a:graphicFrameLocks noChangeAspect="1"/>
          </p:cNvGraphicFramePr>
          <p:nvPr/>
        </p:nvGraphicFramePr>
        <p:xfrm>
          <a:off x="3407778" y="3325115"/>
          <a:ext cx="6429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公式" r:id="rId29" imgW="406080" imgH="228600" progId="Equation.3">
                  <p:embed/>
                </p:oleObj>
              </mc:Choice>
              <mc:Fallback>
                <p:oleObj name="公式" r:id="rId29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778" y="3325115"/>
                        <a:ext cx="642938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813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14400" y="2312264"/>
            <a:ext cx="10363200" cy="196003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867" b="1" dirty="0"/>
              <a:t>THE</a:t>
            </a:r>
            <a:r>
              <a:rPr lang="zh-CN" altLang="en-US" sz="5867" b="1" dirty="0"/>
              <a:t>   </a:t>
            </a:r>
            <a:r>
              <a:rPr lang="en-US" altLang="zh-CN" sz="5867" b="1" dirty="0"/>
              <a:t>END</a:t>
            </a:r>
            <a:endParaRPr lang="zh-CN" altLang="en-US" sz="5867" b="1" dirty="0"/>
          </a:p>
        </p:txBody>
      </p:sp>
    </p:spTree>
    <p:extLst>
      <p:ext uri="{BB962C8B-B14F-4D97-AF65-F5344CB8AC3E}">
        <p14:creationId xmlns:p14="http://schemas.microsoft.com/office/powerpoint/2010/main" val="13014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822466"/>
            <a:ext cx="10363200" cy="147002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5333" dirty="0">
                <a:solidFill>
                  <a:schemeClr val="bg1"/>
                </a:solidFill>
              </a:rPr>
              <a:t>CNN</a:t>
            </a:r>
            <a:r>
              <a:rPr kumimoji="1" lang="zh-CN" altLang="en-US" sz="5333" dirty="0">
                <a:solidFill>
                  <a:schemeClr val="bg1"/>
                </a:solidFill>
              </a:rPr>
              <a:t>图像识别</a:t>
            </a:r>
            <a:endParaRPr kumimoji="1" lang="zh-CN" altLang="en-US" sz="5333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5453" y="3182780"/>
            <a:ext cx="2999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ios没有提供新的附件</a:t>
            </a:r>
          </a:p>
        </p:txBody>
      </p:sp>
    </p:spTree>
    <p:extLst>
      <p:ext uri="{BB962C8B-B14F-4D97-AF65-F5344CB8AC3E}">
        <p14:creationId xmlns:p14="http://schemas.microsoft.com/office/powerpoint/2010/main" val="408442755"/>
      </p:ext>
    </p:extLst>
  </p:cSld>
  <p:clrMapOvr>
    <a:masterClrMapping/>
  </p:clrMapOvr>
  <p:transition advTm="936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回顾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发展</a:t>
            </a:r>
            <a:r>
              <a:rPr kumimoji="1" lang="zh-CN" altLang="en-US" dirty="0"/>
              <a:t>历史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863600" y="5739863"/>
            <a:ext cx="10600267" cy="508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99067" y="5621330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2350" y="5846270"/>
            <a:ext cx="68159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1950s</a:t>
            </a:r>
            <a:endParaRPr kumimoji="1"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81867" y="5792270"/>
            <a:ext cx="68159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1980s</a:t>
            </a:r>
            <a:endParaRPr kumimoji="1"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97552" y="5824754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2006</a:t>
            </a:r>
            <a:endParaRPr kumimoji="1"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05509" y="5827738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2011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301264" y="5824754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2012</a:t>
            </a:r>
            <a:endParaRPr kumimoji="1"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999082" y="2962798"/>
            <a:ext cx="1365620" cy="5323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Perceptron</a:t>
            </a:r>
            <a:endParaRPr kumimoji="1" lang="zh-CN" altLang="en-US" sz="1867" dirty="0"/>
          </a:p>
        </p:txBody>
      </p:sp>
      <p:sp>
        <p:nvSpPr>
          <p:cNvPr id="15" name="矩形 14"/>
          <p:cNvSpPr/>
          <p:nvPr/>
        </p:nvSpPr>
        <p:spPr>
          <a:xfrm>
            <a:off x="3591110" y="2970630"/>
            <a:ext cx="1342631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Multi-layer Perceptron</a:t>
            </a:r>
            <a:endParaRPr kumimoji="1" lang="zh-CN" altLang="en-US" sz="1867" dirty="0"/>
          </a:p>
        </p:txBody>
      </p:sp>
      <p:sp>
        <p:nvSpPr>
          <p:cNvPr id="16" name="矩形 15"/>
          <p:cNvSpPr/>
          <p:nvPr/>
        </p:nvSpPr>
        <p:spPr>
          <a:xfrm>
            <a:off x="3862370" y="3798638"/>
            <a:ext cx="1430589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Back-propagation</a:t>
            </a:r>
            <a:endParaRPr kumimoji="1" lang="zh-CN" altLang="en-US" sz="1867" dirty="0"/>
          </a:p>
        </p:txBody>
      </p:sp>
      <p:sp>
        <p:nvSpPr>
          <p:cNvPr id="17" name="矩形 16"/>
          <p:cNvSpPr/>
          <p:nvPr/>
        </p:nvSpPr>
        <p:spPr>
          <a:xfrm>
            <a:off x="6876401" y="2912302"/>
            <a:ext cx="793560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RBM</a:t>
            </a:r>
            <a:endParaRPr kumimoji="1" lang="zh-CN" altLang="en-US" sz="1867" dirty="0"/>
          </a:p>
        </p:txBody>
      </p:sp>
      <p:sp>
        <p:nvSpPr>
          <p:cNvPr id="18" name="矩形 17"/>
          <p:cNvSpPr/>
          <p:nvPr/>
        </p:nvSpPr>
        <p:spPr>
          <a:xfrm>
            <a:off x="8822540" y="2970630"/>
            <a:ext cx="788512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DNN</a:t>
            </a:r>
          </a:p>
          <a:p>
            <a:pPr algn="ctr"/>
            <a:r>
              <a:rPr kumimoji="1" lang="en-US" altLang="zh-CN" sz="1867" dirty="0"/>
              <a:t>ASR</a:t>
            </a:r>
            <a:endParaRPr kumimoji="1" lang="zh-CN" altLang="en-US" sz="1867" dirty="0"/>
          </a:p>
        </p:txBody>
      </p:sp>
      <p:sp>
        <p:nvSpPr>
          <p:cNvPr id="19" name="矩形 18"/>
          <p:cNvSpPr/>
          <p:nvPr/>
        </p:nvSpPr>
        <p:spPr>
          <a:xfrm>
            <a:off x="9611052" y="4004474"/>
            <a:ext cx="913400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CNN</a:t>
            </a:r>
          </a:p>
          <a:p>
            <a:pPr algn="ctr"/>
            <a:r>
              <a:rPr kumimoji="1" lang="en-US" altLang="zh-CN" sz="1867" dirty="0"/>
              <a:t>ILSVRC</a:t>
            </a:r>
            <a:endParaRPr kumimoji="1" lang="zh-CN" altLang="en-US" sz="1867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3368863" y="5630206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936608" y="5672130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6828651" y="5628506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9611052" y="5680598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>
            <a:cxnSpLocks/>
          </p:cNvCxnSpPr>
          <p:nvPr/>
        </p:nvCxnSpPr>
        <p:spPr>
          <a:xfrm>
            <a:off x="6828651" y="2228843"/>
            <a:ext cx="0" cy="3392488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28738" y="192774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Deep Learning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327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l"/>
            <a:r>
              <a:rPr lang="zh-CN" altLang="en-US" dirty="0"/>
              <a:t>人工神经网络</a:t>
            </a:r>
          </a:p>
        </p:txBody>
      </p:sp>
      <p:sp>
        <p:nvSpPr>
          <p:cNvPr id="71" name="椭圆 70"/>
          <p:cNvSpPr/>
          <p:nvPr/>
        </p:nvSpPr>
        <p:spPr>
          <a:xfrm>
            <a:off x="2152209" y="293826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72" name="Object 4"/>
          <p:cNvGraphicFramePr>
            <a:graphicFrameLocks noChangeAspect="1"/>
          </p:cNvGraphicFramePr>
          <p:nvPr>
            <p:extLst/>
          </p:nvPr>
        </p:nvGraphicFramePr>
        <p:xfrm>
          <a:off x="1163102" y="3785553"/>
          <a:ext cx="438149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公式" r:id="rId3" imgW="177815" imgH="164603" progId="Equation.3">
                  <p:embed/>
                </p:oleObj>
              </mc:Choice>
              <mc:Fallback>
                <p:oleObj name="公式" r:id="rId3" imgW="177815" imgH="1646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102" y="3785553"/>
                        <a:ext cx="438149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椭圆 72"/>
          <p:cNvSpPr/>
          <p:nvPr/>
        </p:nvSpPr>
        <p:spPr>
          <a:xfrm>
            <a:off x="2152209" y="3767380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4" name="椭圆 73"/>
          <p:cNvSpPr/>
          <p:nvPr/>
        </p:nvSpPr>
        <p:spPr>
          <a:xfrm>
            <a:off x="2152209" y="4642512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5" name="椭圆 74"/>
          <p:cNvSpPr/>
          <p:nvPr/>
        </p:nvSpPr>
        <p:spPr>
          <a:xfrm>
            <a:off x="3969269" y="2256700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6" name="椭圆 75"/>
          <p:cNvSpPr/>
          <p:nvPr/>
        </p:nvSpPr>
        <p:spPr>
          <a:xfrm>
            <a:off x="3962316" y="310142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7" name="椭圆 76"/>
          <p:cNvSpPr/>
          <p:nvPr/>
        </p:nvSpPr>
        <p:spPr>
          <a:xfrm>
            <a:off x="3962316" y="396907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8" name="椭圆 77"/>
          <p:cNvSpPr/>
          <p:nvPr/>
        </p:nvSpPr>
        <p:spPr>
          <a:xfrm>
            <a:off x="3962316" y="4851689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79" name="直接连接符 13"/>
          <p:cNvCxnSpPr>
            <a:stCxn id="73" idx="6"/>
            <a:endCxn id="75" idx="2"/>
          </p:cNvCxnSpPr>
          <p:nvPr/>
        </p:nvCxnSpPr>
        <p:spPr>
          <a:xfrm flipV="1">
            <a:off x="2570556" y="2465873"/>
            <a:ext cx="1398707" cy="151068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14"/>
          <p:cNvCxnSpPr>
            <a:stCxn id="71" idx="6"/>
            <a:endCxn id="75" idx="2"/>
          </p:cNvCxnSpPr>
          <p:nvPr/>
        </p:nvCxnSpPr>
        <p:spPr>
          <a:xfrm flipV="1">
            <a:off x="2570556" y="2465877"/>
            <a:ext cx="1398707" cy="68156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15"/>
          <p:cNvCxnSpPr>
            <a:stCxn id="74" idx="6"/>
            <a:endCxn id="75" idx="2"/>
          </p:cNvCxnSpPr>
          <p:nvPr/>
        </p:nvCxnSpPr>
        <p:spPr>
          <a:xfrm flipV="1">
            <a:off x="2570556" y="2465875"/>
            <a:ext cx="1398707" cy="23858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16"/>
          <p:cNvCxnSpPr>
            <a:stCxn id="73" idx="6"/>
            <a:endCxn id="76" idx="2"/>
          </p:cNvCxnSpPr>
          <p:nvPr/>
        </p:nvCxnSpPr>
        <p:spPr>
          <a:xfrm flipV="1">
            <a:off x="2570562" y="3310604"/>
            <a:ext cx="1391753" cy="66595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7"/>
          <p:cNvCxnSpPr>
            <a:stCxn id="73" idx="6"/>
          </p:cNvCxnSpPr>
          <p:nvPr/>
        </p:nvCxnSpPr>
        <p:spPr>
          <a:xfrm>
            <a:off x="2570562" y="3976555"/>
            <a:ext cx="1391753" cy="20918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20"/>
          <p:cNvCxnSpPr>
            <a:stCxn id="71" idx="6"/>
            <a:endCxn id="76" idx="2"/>
          </p:cNvCxnSpPr>
          <p:nvPr/>
        </p:nvCxnSpPr>
        <p:spPr>
          <a:xfrm>
            <a:off x="2570562" y="3147440"/>
            <a:ext cx="1391753" cy="1631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22"/>
          <p:cNvCxnSpPr>
            <a:stCxn id="74" idx="6"/>
            <a:endCxn id="78" idx="2"/>
          </p:cNvCxnSpPr>
          <p:nvPr/>
        </p:nvCxnSpPr>
        <p:spPr>
          <a:xfrm>
            <a:off x="2570562" y="4851689"/>
            <a:ext cx="1391753" cy="20917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26"/>
          <p:cNvCxnSpPr>
            <a:stCxn id="71" idx="6"/>
            <a:endCxn id="77" idx="2"/>
          </p:cNvCxnSpPr>
          <p:nvPr/>
        </p:nvCxnSpPr>
        <p:spPr>
          <a:xfrm>
            <a:off x="2570562" y="3147442"/>
            <a:ext cx="1391753" cy="10308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27"/>
          <p:cNvCxnSpPr>
            <a:stCxn id="73" idx="6"/>
            <a:endCxn id="78" idx="2"/>
          </p:cNvCxnSpPr>
          <p:nvPr/>
        </p:nvCxnSpPr>
        <p:spPr>
          <a:xfrm>
            <a:off x="2570562" y="3976556"/>
            <a:ext cx="1391753" cy="108430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28"/>
          <p:cNvCxnSpPr>
            <a:stCxn id="71" idx="6"/>
            <a:endCxn id="78" idx="2"/>
          </p:cNvCxnSpPr>
          <p:nvPr/>
        </p:nvCxnSpPr>
        <p:spPr>
          <a:xfrm>
            <a:off x="2570562" y="3147443"/>
            <a:ext cx="1391753" cy="191342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5779376" y="227381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0" name="椭圆 99"/>
          <p:cNvSpPr/>
          <p:nvPr/>
        </p:nvSpPr>
        <p:spPr>
          <a:xfrm>
            <a:off x="5772422" y="3118542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5" name="椭圆 104"/>
          <p:cNvSpPr/>
          <p:nvPr/>
        </p:nvSpPr>
        <p:spPr>
          <a:xfrm>
            <a:off x="5772422" y="3986194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6" name="椭圆 105"/>
          <p:cNvSpPr/>
          <p:nvPr/>
        </p:nvSpPr>
        <p:spPr>
          <a:xfrm>
            <a:off x="5772422" y="4868805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07" name="直接连接符 47"/>
          <p:cNvCxnSpPr>
            <a:endCxn id="97" idx="2"/>
          </p:cNvCxnSpPr>
          <p:nvPr/>
        </p:nvCxnSpPr>
        <p:spPr>
          <a:xfrm flipV="1">
            <a:off x="4380663" y="2482992"/>
            <a:ext cx="1398707" cy="8462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48"/>
          <p:cNvCxnSpPr>
            <a:endCxn id="97" idx="2"/>
          </p:cNvCxnSpPr>
          <p:nvPr/>
        </p:nvCxnSpPr>
        <p:spPr>
          <a:xfrm flipV="1">
            <a:off x="4380663" y="2482991"/>
            <a:ext cx="1398707" cy="1711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49"/>
          <p:cNvCxnSpPr>
            <a:endCxn id="97" idx="2"/>
          </p:cNvCxnSpPr>
          <p:nvPr/>
        </p:nvCxnSpPr>
        <p:spPr>
          <a:xfrm flipV="1">
            <a:off x="4380663" y="2482993"/>
            <a:ext cx="1398707" cy="172136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50"/>
          <p:cNvCxnSpPr>
            <a:endCxn id="100" idx="2"/>
          </p:cNvCxnSpPr>
          <p:nvPr/>
        </p:nvCxnSpPr>
        <p:spPr>
          <a:xfrm flipV="1">
            <a:off x="4380669" y="3327719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51"/>
          <p:cNvCxnSpPr/>
          <p:nvPr/>
        </p:nvCxnSpPr>
        <p:spPr>
          <a:xfrm flipV="1">
            <a:off x="4380669" y="4202851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52"/>
          <p:cNvCxnSpPr/>
          <p:nvPr/>
        </p:nvCxnSpPr>
        <p:spPr>
          <a:xfrm flipV="1">
            <a:off x="4380669" y="5099439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53"/>
          <p:cNvCxnSpPr>
            <a:endCxn id="97" idx="2"/>
          </p:cNvCxnSpPr>
          <p:nvPr/>
        </p:nvCxnSpPr>
        <p:spPr>
          <a:xfrm flipV="1">
            <a:off x="4380663" y="2482991"/>
            <a:ext cx="1398707" cy="26114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54"/>
          <p:cNvCxnSpPr/>
          <p:nvPr/>
        </p:nvCxnSpPr>
        <p:spPr>
          <a:xfrm>
            <a:off x="4380669" y="2500105"/>
            <a:ext cx="1391753" cy="8276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55"/>
          <p:cNvCxnSpPr/>
          <p:nvPr/>
        </p:nvCxnSpPr>
        <p:spPr>
          <a:xfrm>
            <a:off x="4380669" y="3329219"/>
            <a:ext cx="1391753" cy="8736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56"/>
          <p:cNvCxnSpPr>
            <a:endCxn id="106" idx="2"/>
          </p:cNvCxnSpPr>
          <p:nvPr/>
        </p:nvCxnSpPr>
        <p:spPr>
          <a:xfrm>
            <a:off x="4380669" y="4204351"/>
            <a:ext cx="1391753" cy="873628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57"/>
          <p:cNvCxnSpPr>
            <a:endCxn id="100" idx="2"/>
          </p:cNvCxnSpPr>
          <p:nvPr/>
        </p:nvCxnSpPr>
        <p:spPr>
          <a:xfrm flipV="1">
            <a:off x="4472877" y="3327719"/>
            <a:ext cx="1299539" cy="87513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58"/>
          <p:cNvCxnSpPr>
            <a:endCxn id="105" idx="2"/>
          </p:cNvCxnSpPr>
          <p:nvPr/>
        </p:nvCxnSpPr>
        <p:spPr>
          <a:xfrm flipV="1">
            <a:off x="4380669" y="4195372"/>
            <a:ext cx="1391753" cy="8990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59"/>
          <p:cNvCxnSpPr>
            <a:endCxn id="100" idx="2"/>
          </p:cNvCxnSpPr>
          <p:nvPr/>
        </p:nvCxnSpPr>
        <p:spPr>
          <a:xfrm flipV="1">
            <a:off x="4380669" y="3327716"/>
            <a:ext cx="1391753" cy="176672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60"/>
          <p:cNvCxnSpPr>
            <a:endCxn id="105" idx="2"/>
          </p:cNvCxnSpPr>
          <p:nvPr/>
        </p:nvCxnSpPr>
        <p:spPr>
          <a:xfrm>
            <a:off x="4380669" y="2500109"/>
            <a:ext cx="1391753" cy="16952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61"/>
          <p:cNvCxnSpPr>
            <a:endCxn id="106" idx="2"/>
          </p:cNvCxnSpPr>
          <p:nvPr/>
        </p:nvCxnSpPr>
        <p:spPr>
          <a:xfrm>
            <a:off x="4380669" y="3329219"/>
            <a:ext cx="1391753" cy="17487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62"/>
          <p:cNvCxnSpPr>
            <a:endCxn id="106" idx="2"/>
          </p:cNvCxnSpPr>
          <p:nvPr/>
        </p:nvCxnSpPr>
        <p:spPr>
          <a:xfrm>
            <a:off x="4380669" y="2500109"/>
            <a:ext cx="1391753" cy="25778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7497268" y="227531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4" name="椭圆 123"/>
          <p:cNvSpPr/>
          <p:nvPr/>
        </p:nvSpPr>
        <p:spPr>
          <a:xfrm>
            <a:off x="7490314" y="3120045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5" name="椭圆 124"/>
          <p:cNvSpPr/>
          <p:nvPr/>
        </p:nvSpPr>
        <p:spPr>
          <a:xfrm>
            <a:off x="7490314" y="3987697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6" name="椭圆 125"/>
          <p:cNvSpPr/>
          <p:nvPr/>
        </p:nvSpPr>
        <p:spPr>
          <a:xfrm>
            <a:off x="7490314" y="487030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7" name="椭圆 126"/>
          <p:cNvSpPr/>
          <p:nvPr/>
        </p:nvSpPr>
        <p:spPr>
          <a:xfrm>
            <a:off x="9300421" y="3137161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8" name="椭圆 127"/>
          <p:cNvSpPr/>
          <p:nvPr/>
        </p:nvSpPr>
        <p:spPr>
          <a:xfrm>
            <a:off x="9300421" y="4004813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29" name="直接连接符 93"/>
          <p:cNvCxnSpPr>
            <a:endCxn id="127" idx="2"/>
          </p:cNvCxnSpPr>
          <p:nvPr/>
        </p:nvCxnSpPr>
        <p:spPr>
          <a:xfrm flipV="1">
            <a:off x="7908668" y="3346338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94"/>
          <p:cNvCxnSpPr/>
          <p:nvPr/>
        </p:nvCxnSpPr>
        <p:spPr>
          <a:xfrm flipV="1">
            <a:off x="7908668" y="4221470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97"/>
          <p:cNvCxnSpPr/>
          <p:nvPr/>
        </p:nvCxnSpPr>
        <p:spPr>
          <a:xfrm>
            <a:off x="7908668" y="2518725"/>
            <a:ext cx="1391753" cy="8276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98"/>
          <p:cNvCxnSpPr/>
          <p:nvPr/>
        </p:nvCxnSpPr>
        <p:spPr>
          <a:xfrm>
            <a:off x="7908668" y="3347840"/>
            <a:ext cx="1391753" cy="8736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00"/>
          <p:cNvCxnSpPr>
            <a:stCxn id="125" idx="6"/>
            <a:endCxn id="127" idx="2"/>
          </p:cNvCxnSpPr>
          <p:nvPr/>
        </p:nvCxnSpPr>
        <p:spPr>
          <a:xfrm flipV="1">
            <a:off x="7908668" y="3346335"/>
            <a:ext cx="1391753" cy="85053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01"/>
          <p:cNvCxnSpPr>
            <a:endCxn id="128" idx="2"/>
          </p:cNvCxnSpPr>
          <p:nvPr/>
        </p:nvCxnSpPr>
        <p:spPr>
          <a:xfrm flipV="1">
            <a:off x="7908668" y="4213990"/>
            <a:ext cx="1391753" cy="8990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02"/>
          <p:cNvCxnSpPr>
            <a:endCxn id="127" idx="2"/>
          </p:cNvCxnSpPr>
          <p:nvPr/>
        </p:nvCxnSpPr>
        <p:spPr>
          <a:xfrm flipV="1">
            <a:off x="7908668" y="3346336"/>
            <a:ext cx="1391753" cy="176672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03"/>
          <p:cNvCxnSpPr>
            <a:endCxn id="128" idx="2"/>
          </p:cNvCxnSpPr>
          <p:nvPr/>
        </p:nvCxnSpPr>
        <p:spPr>
          <a:xfrm>
            <a:off x="7908668" y="2518727"/>
            <a:ext cx="1391753" cy="16952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40"/>
          <p:cNvCxnSpPr>
            <a:stCxn id="74" idx="6"/>
            <a:endCxn id="77" idx="2"/>
          </p:cNvCxnSpPr>
          <p:nvPr/>
        </p:nvCxnSpPr>
        <p:spPr>
          <a:xfrm flipV="1">
            <a:off x="2570562" y="4178256"/>
            <a:ext cx="1391753" cy="67343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43"/>
          <p:cNvCxnSpPr>
            <a:endCxn id="76" idx="2"/>
          </p:cNvCxnSpPr>
          <p:nvPr/>
        </p:nvCxnSpPr>
        <p:spPr>
          <a:xfrm rot="5400000" flipH="1" flipV="1">
            <a:off x="2503865" y="3384252"/>
            <a:ext cx="1532103" cy="13848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2096847" y="1927361"/>
            <a:ext cx="570428" cy="3829635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0" name="矩形 139"/>
          <p:cNvSpPr/>
          <p:nvPr/>
        </p:nvSpPr>
        <p:spPr>
          <a:xfrm>
            <a:off x="3684048" y="1919881"/>
            <a:ext cx="4603520" cy="3829635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2" name="矩形 141"/>
          <p:cNvSpPr/>
          <p:nvPr/>
        </p:nvSpPr>
        <p:spPr>
          <a:xfrm>
            <a:off x="9233101" y="1985273"/>
            <a:ext cx="570428" cy="382963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3" name="直接箭头连接符 151"/>
          <p:cNvCxnSpPr>
            <a:endCxn id="71" idx="2"/>
          </p:cNvCxnSpPr>
          <p:nvPr/>
        </p:nvCxnSpPr>
        <p:spPr>
          <a:xfrm>
            <a:off x="1735309" y="3147440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52"/>
          <p:cNvCxnSpPr/>
          <p:nvPr/>
        </p:nvCxnSpPr>
        <p:spPr>
          <a:xfrm>
            <a:off x="1735309" y="400481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53"/>
          <p:cNvCxnSpPr/>
          <p:nvPr/>
        </p:nvCxnSpPr>
        <p:spPr>
          <a:xfrm>
            <a:off x="1732302" y="4851688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54"/>
          <p:cNvCxnSpPr/>
          <p:nvPr/>
        </p:nvCxnSpPr>
        <p:spPr>
          <a:xfrm>
            <a:off x="9718774" y="3356616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5"/>
          <p:cNvCxnSpPr/>
          <p:nvPr/>
        </p:nvCxnSpPr>
        <p:spPr>
          <a:xfrm>
            <a:off x="9718774" y="422297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10389697" y="3630783"/>
          <a:ext cx="345016" cy="404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公式" r:id="rId5" imgW="139616" imgH="165000" progId="Equation.3">
                  <p:embed/>
                </p:oleObj>
              </mc:Choice>
              <mc:Fallback>
                <p:oleObj name="公式" r:id="rId5" imgW="139616" imgH="16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697" y="3630783"/>
                        <a:ext cx="345016" cy="404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Box 157"/>
          <p:cNvSpPr txBox="1"/>
          <p:nvPr/>
        </p:nvSpPr>
        <p:spPr>
          <a:xfrm>
            <a:off x="6462510" y="3495252"/>
            <a:ext cx="62388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163" name="TextBox 158"/>
          <p:cNvSpPr txBox="1"/>
          <p:nvPr/>
        </p:nvSpPr>
        <p:spPr>
          <a:xfrm>
            <a:off x="5131113" y="5852241"/>
            <a:ext cx="19396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Hidden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  <a:endParaRPr lang="zh-CN" altLang="en-US" sz="2400" dirty="0"/>
          </a:p>
        </p:txBody>
      </p:sp>
      <p:sp>
        <p:nvSpPr>
          <p:cNvPr id="164" name="TextBox 159"/>
          <p:cNvSpPr txBox="1"/>
          <p:nvPr/>
        </p:nvSpPr>
        <p:spPr>
          <a:xfrm>
            <a:off x="9138301" y="5852241"/>
            <a:ext cx="18166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Output</a:t>
            </a:r>
            <a:r>
              <a:rPr lang="zh-CN" altLang="en-US" sz="2400" dirty="0"/>
              <a:t> </a:t>
            </a:r>
            <a:r>
              <a:rPr lang="en-US" altLang="zh-CN" sz="2400" dirty="0"/>
              <a:t>Layer</a:t>
            </a:r>
            <a:endParaRPr lang="zh-CN" altLang="en-US" sz="2400" dirty="0"/>
          </a:p>
        </p:txBody>
      </p:sp>
      <p:sp>
        <p:nvSpPr>
          <p:cNvPr id="165" name="TextBox 160"/>
          <p:cNvSpPr txBox="1"/>
          <p:nvPr/>
        </p:nvSpPr>
        <p:spPr>
          <a:xfrm>
            <a:off x="1732307" y="5807361"/>
            <a:ext cx="158742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698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神经元</a:t>
            </a:r>
          </a:p>
        </p:txBody>
      </p:sp>
      <p:graphicFrame>
        <p:nvGraphicFramePr>
          <p:cNvPr id="4" name="对象 1"/>
          <p:cNvGraphicFramePr>
            <a:graphicFrameLocks noChangeAspect="1"/>
          </p:cNvGraphicFramePr>
          <p:nvPr>
            <p:extLst/>
          </p:nvPr>
        </p:nvGraphicFramePr>
        <p:xfrm>
          <a:off x="3287801" y="5430031"/>
          <a:ext cx="3242733" cy="931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4" name="公式" r:id="rId3" imgW="1193295" imgH="342831" progId="Equation.3">
                  <p:embed/>
                </p:oleObj>
              </mc:Choice>
              <mc:Fallback>
                <p:oleObj name="公式" r:id="rId3" imgW="1193295" imgH="3428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801" y="5430031"/>
                        <a:ext cx="3242733" cy="931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1085500" y="5474909"/>
          <a:ext cx="1553633" cy="552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5" name="公式" r:id="rId5" imgW="571225" imgH="203261" progId="Equation.3">
                  <p:embed/>
                </p:oleObj>
              </mc:Choice>
              <mc:Fallback>
                <p:oleObj name="公式" r:id="rId5" imgW="571225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500" y="5474909"/>
                        <a:ext cx="1553633" cy="552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1"/>
          <p:cNvGraphicFramePr>
            <a:graphicFrameLocks noChangeAspect="1"/>
          </p:cNvGraphicFramePr>
          <p:nvPr>
            <p:extLst/>
          </p:nvPr>
        </p:nvGraphicFramePr>
        <p:xfrm>
          <a:off x="3122901" y="1719863"/>
          <a:ext cx="381000" cy="44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6" name="公式" r:id="rId7" imgW="139616" imgH="165000" progId="Equation.3">
                  <p:embed/>
                </p:oleObj>
              </mc:Choice>
              <mc:Fallback>
                <p:oleObj name="公式" r:id="rId7" imgW="139616" imgH="16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901" y="1719863"/>
                        <a:ext cx="381000" cy="448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209757" y="2728711"/>
            <a:ext cx="4017435" cy="2056395"/>
          </a:xfrm>
        </p:spPr>
      </p:pic>
      <p:grpSp>
        <p:nvGrpSpPr>
          <p:cNvPr id="8" name="组合 8"/>
          <p:cNvGrpSpPr>
            <a:grpSpLocks/>
          </p:cNvGrpSpPr>
          <p:nvPr/>
        </p:nvGrpSpPr>
        <p:grpSpPr bwMode="auto">
          <a:xfrm>
            <a:off x="1645695" y="2122119"/>
            <a:ext cx="2091040" cy="3135012"/>
            <a:chOff x="3697206" y="3387725"/>
            <a:chExt cx="1568280" cy="2351260"/>
          </a:xfrm>
          <a:solidFill>
            <a:schemeClr val="bg2">
              <a:lumMod val="75000"/>
            </a:schemeClr>
          </a:solidFill>
        </p:grpSpPr>
        <p:cxnSp>
          <p:nvCxnSpPr>
            <p:cNvPr id="9" name="直接箭头连接符 31"/>
            <p:cNvCxnSpPr>
              <a:endCxn id="11" idx="3"/>
            </p:cNvCxnSpPr>
            <p:nvPr/>
          </p:nvCxnSpPr>
          <p:spPr>
            <a:xfrm rot="5400000" flipH="1" flipV="1">
              <a:off x="3842524" y="4502683"/>
              <a:ext cx="965878" cy="831261"/>
            </a:xfrm>
            <a:prstGeom prst="straightConnector1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6"/>
            <p:cNvGrpSpPr>
              <a:grpSpLocks/>
            </p:cNvGrpSpPr>
            <p:nvPr/>
          </p:nvGrpSpPr>
          <p:grpSpPr bwMode="auto">
            <a:xfrm>
              <a:off x="3697206" y="3387725"/>
              <a:ext cx="1568280" cy="2351260"/>
              <a:chOff x="3721271" y="3387725"/>
              <a:chExt cx="1568280" cy="2351260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675188" y="3925887"/>
                <a:ext cx="614363" cy="596900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cxnSp>
            <p:nvCxnSpPr>
              <p:cNvPr id="12" name="直接箭头连接符 34"/>
              <p:cNvCxnSpPr/>
              <p:nvPr/>
            </p:nvCxnSpPr>
            <p:spPr>
              <a:xfrm>
                <a:off x="4011613" y="4222749"/>
                <a:ext cx="663575" cy="1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35"/>
              <p:cNvCxnSpPr/>
              <p:nvPr/>
            </p:nvCxnSpPr>
            <p:spPr>
              <a:xfrm flipV="1">
                <a:off x="4972051" y="3387725"/>
                <a:ext cx="0" cy="538162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对象 29"/>
              <p:cNvGraphicFramePr>
                <a:graphicFrameLocks noChangeAspect="1"/>
              </p:cNvGraphicFramePr>
              <p:nvPr/>
            </p:nvGraphicFramePr>
            <p:xfrm>
              <a:off x="3721271" y="5310360"/>
              <a:ext cx="301625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97" name="公式" r:id="rId10" imgW="152033" imgH="215931" progId="Equation.3">
                      <p:embed/>
                    </p:oleObj>
                  </mc:Choice>
                  <mc:Fallback>
                    <p:oleObj name="公式" r:id="rId10" imgW="152033" imgH="21593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21271" y="5310360"/>
                            <a:ext cx="301625" cy="4286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32"/>
              <p:cNvSpPr txBox="1">
                <a:spLocks noChangeArrowheads="1"/>
              </p:cNvSpPr>
              <p:nvPr/>
            </p:nvSpPr>
            <p:spPr bwMode="auto">
              <a:xfrm>
                <a:off x="3721271" y="4022695"/>
                <a:ext cx="298791" cy="3770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667" dirty="0"/>
                  <a:t>b</a:t>
                </a:r>
                <a:endParaRPr lang="zh-CN" altLang="en-US" sz="2667" dirty="0"/>
              </a:p>
            </p:txBody>
          </p:sp>
          <p:graphicFrame>
            <p:nvGraphicFramePr>
              <p:cNvPr id="16" name="对象 4"/>
              <p:cNvGraphicFramePr>
                <a:graphicFrameLocks noChangeAspect="1"/>
              </p:cNvGraphicFramePr>
              <p:nvPr/>
            </p:nvGraphicFramePr>
            <p:xfrm>
              <a:off x="3888192" y="4702865"/>
              <a:ext cx="358775" cy="434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98" name="公式" r:id="rId12" imgW="177601" imgH="215541" progId="Equation.3">
                      <p:embed/>
                    </p:oleObj>
                  </mc:Choice>
                  <mc:Fallback>
                    <p:oleObj name="公式" r:id="rId12" imgW="177601" imgH="21554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192" y="4702865"/>
                            <a:ext cx="358775" cy="434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7" name="直接箭头连接符 43"/>
          <p:cNvCxnSpPr/>
          <p:nvPr/>
        </p:nvCxnSpPr>
        <p:spPr bwMode="auto">
          <a:xfrm rot="5400000" flipH="1" flipV="1">
            <a:off x="2364483" y="3930554"/>
            <a:ext cx="1170544" cy="58198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29"/>
          <p:cNvGraphicFramePr>
            <a:graphicFrameLocks noChangeAspect="1"/>
          </p:cNvGraphicFramePr>
          <p:nvPr>
            <p:extLst/>
          </p:nvPr>
        </p:nvGraphicFramePr>
        <p:xfrm>
          <a:off x="2442565" y="4665898"/>
          <a:ext cx="433916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9" name="公式" r:id="rId14" imgW="164702" imgH="215931" progId="Equation.3">
                  <p:embed/>
                </p:oleObj>
              </mc:Choice>
              <mc:Fallback>
                <p:oleObj name="公式" r:id="rId14" imgW="164702" imgH="2159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565" y="4665898"/>
                        <a:ext cx="433916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4"/>
          <p:cNvGraphicFramePr>
            <a:graphicFrameLocks noChangeAspect="1"/>
          </p:cNvGraphicFramePr>
          <p:nvPr>
            <p:extLst/>
          </p:nvPr>
        </p:nvGraphicFramePr>
        <p:xfrm>
          <a:off x="2573208" y="3989029"/>
          <a:ext cx="512233" cy="57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0" name="公式" r:id="rId16" imgW="190362" imgH="215671" progId="Equation.3">
                  <p:embed/>
                </p:oleObj>
              </mc:Choice>
              <mc:Fallback>
                <p:oleObj name="公式" r:id="rId16" imgW="190362" imgH="21567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208" y="3989029"/>
                        <a:ext cx="512233" cy="5799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48"/>
          <p:cNvCxnSpPr/>
          <p:nvPr/>
        </p:nvCxnSpPr>
        <p:spPr bwMode="auto">
          <a:xfrm rot="5400000" flipH="1" flipV="1">
            <a:off x="2734638" y="4214303"/>
            <a:ext cx="1171289" cy="1375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9"/>
          <p:cNvGraphicFramePr>
            <a:graphicFrameLocks noChangeAspect="1"/>
          </p:cNvGraphicFramePr>
          <p:nvPr>
            <p:extLst/>
          </p:nvPr>
        </p:nvGraphicFramePr>
        <p:xfrm>
          <a:off x="3141987" y="4681451"/>
          <a:ext cx="433916" cy="60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1" name="公式" r:id="rId18" imgW="164801" imgH="228738" progId="Equation.3">
                  <p:embed/>
                </p:oleObj>
              </mc:Choice>
              <mc:Fallback>
                <p:oleObj name="公式" r:id="rId18" imgW="1648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987" y="4681451"/>
                        <a:ext cx="433916" cy="6032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4"/>
          <p:cNvGraphicFramePr>
            <a:graphicFrameLocks noChangeAspect="1"/>
          </p:cNvGraphicFramePr>
          <p:nvPr>
            <p:extLst/>
          </p:nvPr>
        </p:nvGraphicFramePr>
        <p:xfrm>
          <a:off x="3254425" y="4052065"/>
          <a:ext cx="512233" cy="61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2" name="公式" r:id="rId20" imgW="190477" imgH="228462" progId="Equation.3">
                  <p:embed/>
                </p:oleObj>
              </mc:Choice>
              <mc:Fallback>
                <p:oleObj name="公式" r:id="rId20" imgW="190477" imgH="2284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425" y="4052065"/>
                        <a:ext cx="512233" cy="613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54"/>
          <p:cNvCxnSpPr/>
          <p:nvPr/>
        </p:nvCxnSpPr>
        <p:spPr bwMode="auto">
          <a:xfrm rot="16200000" flipV="1">
            <a:off x="3539209" y="3601313"/>
            <a:ext cx="1293984" cy="10958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56"/>
          <p:cNvSpPr txBox="1"/>
          <p:nvPr/>
        </p:nvSpPr>
        <p:spPr>
          <a:xfrm>
            <a:off x="3602097" y="4655193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graphicFrame>
        <p:nvGraphicFramePr>
          <p:cNvPr id="25" name="Object 17"/>
          <p:cNvGraphicFramePr>
            <a:graphicFrameLocks noChangeAspect="1"/>
          </p:cNvGraphicFramePr>
          <p:nvPr>
            <p:extLst/>
          </p:nvPr>
        </p:nvGraphicFramePr>
        <p:xfrm>
          <a:off x="4221876" y="3756912"/>
          <a:ext cx="512233" cy="61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3" name="公式" r:id="rId22" imgW="190477" imgH="228462" progId="Equation.3">
                  <p:embed/>
                </p:oleObj>
              </mc:Choice>
              <mc:Fallback>
                <p:oleObj name="公式" r:id="rId22" imgW="190477" imgH="2284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876" y="3756912"/>
                        <a:ext cx="512233" cy="613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8"/>
          <p:cNvGraphicFramePr>
            <a:graphicFrameLocks noChangeAspect="1"/>
          </p:cNvGraphicFramePr>
          <p:nvPr>
            <p:extLst/>
          </p:nvPr>
        </p:nvGraphicFramePr>
        <p:xfrm>
          <a:off x="4630335" y="4639081"/>
          <a:ext cx="465667" cy="603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" name="公式" r:id="rId24" imgW="177708" imgH="228325" progId="Equation.3">
                  <p:embed/>
                </p:oleObj>
              </mc:Choice>
              <mc:Fallback>
                <p:oleObj name="公式" r:id="rId24" imgW="177708" imgH="2283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335" y="4639081"/>
                        <a:ext cx="465667" cy="6032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165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为什么要用激活函数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34885" y="2090057"/>
            <a:ext cx="87357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如果不用激活函数，则相当于是对输入的线性组合。那样我们加入多个线性的隐含层，想相当于一直是输入的线性组合，所以加多层和一层效果没多大差别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>
              <a:effectLst/>
            </a:endParaRPr>
          </a:p>
          <a:p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6516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445" y="1833070"/>
            <a:ext cx="3409951" cy="256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1717" y="1941342"/>
            <a:ext cx="350308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46545" y="1919198"/>
            <a:ext cx="3409951" cy="250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70454"/>
              </p:ext>
            </p:extLst>
          </p:nvPr>
        </p:nvGraphicFramePr>
        <p:xfrm>
          <a:off x="706978" y="4352067"/>
          <a:ext cx="2070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公式" r:id="rId6" imgW="876369" imgH="393539" progId="Equation.3">
                  <p:embed/>
                </p:oleObj>
              </mc:Choice>
              <mc:Fallback>
                <p:oleObj name="公式" r:id="rId6" imgW="876369" imgH="3935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78" y="4352067"/>
                        <a:ext cx="20701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41081"/>
              </p:ext>
            </p:extLst>
          </p:nvPr>
        </p:nvGraphicFramePr>
        <p:xfrm>
          <a:off x="726936" y="5399170"/>
          <a:ext cx="2503098" cy="84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公式" r:id="rId8" imgW="1129910" imgH="418893" progId="Equation.3">
                  <p:embed/>
                </p:oleObj>
              </mc:Choice>
              <mc:Fallback>
                <p:oleObj name="公式" r:id="rId8" imgW="1129910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936" y="5399170"/>
                        <a:ext cx="2503098" cy="8416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96883"/>
              </p:ext>
            </p:extLst>
          </p:nvPr>
        </p:nvGraphicFramePr>
        <p:xfrm>
          <a:off x="4694554" y="5711982"/>
          <a:ext cx="2863851" cy="52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name="公式" r:id="rId10" imgW="1180618" imgH="216061" progId="Equation.3">
                  <p:embed/>
                </p:oleObj>
              </mc:Choice>
              <mc:Fallback>
                <p:oleObj name="公式" r:id="rId10" imgW="1180618" imgH="2160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554" y="5711982"/>
                        <a:ext cx="2863851" cy="5228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83374"/>
              </p:ext>
            </p:extLst>
          </p:nvPr>
        </p:nvGraphicFramePr>
        <p:xfrm>
          <a:off x="8873067" y="4611930"/>
          <a:ext cx="2590800" cy="97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公式" r:id="rId12" imgW="1180618" imgH="444247" progId="Equation.3">
                  <p:embed/>
                </p:oleObj>
              </mc:Choice>
              <mc:Fallback>
                <p:oleObj name="公式" r:id="rId12" imgW="1180618" imgH="444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3067" y="4611930"/>
                        <a:ext cx="2590800" cy="9757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116110"/>
              </p:ext>
            </p:extLst>
          </p:nvPr>
        </p:nvGraphicFramePr>
        <p:xfrm>
          <a:off x="4567767" y="4846418"/>
          <a:ext cx="3219451" cy="50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公式" r:id="rId14" imgW="1460064" imgH="228738" progId="Equation.3">
                  <p:embed/>
                </p:oleObj>
              </mc:Choice>
              <mc:Fallback>
                <p:oleObj name="公式" r:id="rId14" imgW="1460064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767" y="4846418"/>
                        <a:ext cx="3219451" cy="5016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075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激活函数优缺点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7279" y="2063261"/>
            <a:ext cx="7120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Sigmoid: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容易饱和，出现梯度消失，需要注意参数初始化方式来避免饱和现象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   输出不是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均值，会对梯度产生影响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Tanh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也存在梯度消失问题，但是是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均值，而且收敛速度比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快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Relu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收敛速度比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快很多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可以缓解梯度消失现象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存在硬饱和现象和偏移现象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8632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初始化参数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随机初始化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预训练</a:t>
            </a:r>
            <a:endParaRPr kumimoji="1" lang="en-US" altLang="zh-CN" sz="3200" dirty="0"/>
          </a:p>
          <a:p>
            <a:pPr lvl="1"/>
            <a:r>
              <a:rPr kumimoji="1" lang="en-US" altLang="zh-CN" sz="2800" dirty="0"/>
              <a:t>RBM</a:t>
            </a:r>
          </a:p>
        </p:txBody>
      </p:sp>
    </p:spTree>
    <p:extLst>
      <p:ext uri="{BB962C8B-B14F-4D97-AF65-F5344CB8AC3E}">
        <p14:creationId xmlns:p14="http://schemas.microsoft.com/office/powerpoint/2010/main" val="705059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初始化参数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942" y="1881432"/>
            <a:ext cx="6400995" cy="4022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7103" y="5863563"/>
            <a:ext cx="719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tensorflow.google.cn</a:t>
            </a:r>
            <a:r>
              <a:rPr lang="en-US" altLang="zh-CN" dirty="0"/>
              <a:t>/</a:t>
            </a:r>
            <a:r>
              <a:rPr lang="zh-CN" altLang="en-US" dirty="0" smtClean="0"/>
              <a:t>versions</a:t>
            </a:r>
            <a:r>
              <a:rPr lang="zh-CN" altLang="en-US" dirty="0"/>
              <a:t>/r1.4/api_docs/python/tf/initializers</a:t>
            </a:r>
          </a:p>
        </p:txBody>
      </p:sp>
    </p:spTree>
    <p:extLst>
      <p:ext uri="{BB962C8B-B14F-4D97-AF65-F5344CB8AC3E}">
        <p14:creationId xmlns:p14="http://schemas.microsoft.com/office/powerpoint/2010/main" val="197517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Backpropagation</a:t>
            </a:r>
            <a:r>
              <a:rPr lang="en-US" altLang="zh-CN" dirty="0" smtClean="0"/>
              <a:t> Through Time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8664" y="408957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66987" y="408957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739701" y="4089579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88664" y="258613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66987" y="258613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39701" y="2586135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88664" y="536862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66987" y="536862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39701" y="5368620"/>
            <a:ext cx="931229" cy="4487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71081" y="4089579"/>
            <a:ext cx="931229" cy="448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10800000">
            <a:off x="4385006" y="468191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rot="10800000">
            <a:off x="6208207" y="468191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0800000">
            <a:off x="7969702" y="4681919"/>
            <a:ext cx="484632" cy="5745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 rot="10800000">
            <a:off x="4385006" y="3257024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10800000">
            <a:off x="6208206" y="3257025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8048238" y="3257026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6200000">
            <a:off x="3526759" y="4008798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16200000">
            <a:off x="5333121" y="4008798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6200000">
            <a:off x="7117043" y="4044645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30910" y="420487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4446589" y="5905349"/>
          <a:ext cx="340239" cy="35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公式" r:id="rId3" imgW="203040" imgH="215640" progId="Equation.3">
                  <p:embed/>
                </p:oleObj>
              </mc:Choice>
              <mc:Fallback>
                <p:oleObj name="公式" r:id="rId3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9" y="5905349"/>
                        <a:ext cx="340239" cy="3521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4446588" y="2033699"/>
          <a:ext cx="277812" cy="384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公式" r:id="rId5" imgW="152280" imgH="215640" progId="Equation.3">
                  <p:embed/>
                </p:oleObj>
              </mc:Choice>
              <mc:Fallback>
                <p:oleObj name="公式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2033699"/>
                        <a:ext cx="277812" cy="3842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6" name="Object 6"/>
          <p:cNvGraphicFramePr>
            <a:graphicFrameLocks noChangeAspect="1"/>
          </p:cNvGraphicFramePr>
          <p:nvPr/>
        </p:nvGraphicFramePr>
        <p:xfrm>
          <a:off x="6176964" y="2033698"/>
          <a:ext cx="316647" cy="40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公式" r:id="rId7" imgW="164880" imgH="215640" progId="Equation.3">
                  <p:embed/>
                </p:oleObj>
              </mc:Choice>
              <mc:Fallback>
                <p:oleObj name="公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4" y="2033698"/>
                        <a:ext cx="316647" cy="403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8" name="Object 8"/>
          <p:cNvGraphicFramePr>
            <a:graphicFrameLocks noChangeAspect="1"/>
          </p:cNvGraphicFramePr>
          <p:nvPr/>
        </p:nvGraphicFramePr>
        <p:xfrm>
          <a:off x="4869638" y="4883883"/>
          <a:ext cx="563424" cy="37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公式" r:id="rId9" imgW="355320" imgH="241200" progId="Equation.3">
                  <p:embed/>
                </p:oleObj>
              </mc:Choice>
              <mc:Fallback>
                <p:oleObj name="公式" r:id="rId9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638" y="4883883"/>
                        <a:ext cx="563424" cy="372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4" name="Object 14"/>
          <p:cNvGraphicFramePr>
            <a:graphicFrameLocks noChangeAspect="1"/>
          </p:cNvGraphicFramePr>
          <p:nvPr/>
        </p:nvGraphicFramePr>
        <p:xfrm>
          <a:off x="6692838" y="4914748"/>
          <a:ext cx="5635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公式" r:id="rId11" imgW="355320" imgH="241200" progId="Equation.3">
                  <p:embed/>
                </p:oleObj>
              </mc:Choice>
              <mc:Fallback>
                <p:oleObj name="公式" r:id="rId11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838" y="4914748"/>
                        <a:ext cx="563562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5" name="Object 15"/>
          <p:cNvGraphicFramePr>
            <a:graphicFrameLocks noChangeAspect="1"/>
          </p:cNvGraphicFramePr>
          <p:nvPr/>
        </p:nvGraphicFramePr>
        <p:xfrm>
          <a:off x="8454335" y="4944911"/>
          <a:ext cx="5635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公式" r:id="rId13" imgW="355320" imgH="241200" progId="Equation.3">
                  <p:embed/>
                </p:oleObj>
              </mc:Choice>
              <mc:Fallback>
                <p:oleObj name="公式" r:id="rId13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335" y="4944911"/>
                        <a:ext cx="5635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6" name="Object 16"/>
          <p:cNvGraphicFramePr>
            <a:graphicFrameLocks noChangeAspect="1"/>
          </p:cNvGraphicFramePr>
          <p:nvPr/>
        </p:nvGraphicFramePr>
        <p:xfrm>
          <a:off x="8537575" y="3192071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公式" r:id="rId14" imgW="393480" imgH="241200" progId="Equation.3">
                  <p:embed/>
                </p:oleObj>
              </mc:Choice>
              <mc:Fallback>
                <p:oleObj name="公式" r:id="rId14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7575" y="3192071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7" name="Object 17"/>
          <p:cNvGraphicFramePr>
            <a:graphicFrameLocks noChangeAspect="1"/>
          </p:cNvGraphicFramePr>
          <p:nvPr/>
        </p:nvGraphicFramePr>
        <p:xfrm>
          <a:off x="6692838" y="3192071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公式" r:id="rId16" imgW="393480" imgH="241200" progId="Equation.3">
                  <p:embed/>
                </p:oleObj>
              </mc:Choice>
              <mc:Fallback>
                <p:oleObj name="公式" r:id="rId16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838" y="3192071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8" name="Object 18"/>
          <p:cNvGraphicFramePr>
            <a:graphicFrameLocks noChangeAspect="1"/>
          </p:cNvGraphicFramePr>
          <p:nvPr/>
        </p:nvGraphicFramePr>
        <p:xfrm>
          <a:off x="4858418" y="3140973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公式" r:id="rId18" imgW="393480" imgH="241200" progId="Equation.3">
                  <p:embed/>
                </p:oleObj>
              </mc:Choice>
              <mc:Fallback>
                <p:oleObj name="公式" r:id="rId18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418" y="3140973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9" name="Object 19"/>
          <p:cNvGraphicFramePr>
            <a:graphicFrameLocks noChangeAspect="1"/>
          </p:cNvGraphicFramePr>
          <p:nvPr/>
        </p:nvGraphicFramePr>
        <p:xfrm>
          <a:off x="5111594" y="3737456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公式" r:id="rId19" imgW="406080" imgH="228600" progId="Equation.3">
                  <p:embed/>
                </p:oleObj>
              </mc:Choice>
              <mc:Fallback>
                <p:oleObj name="公式" r:id="rId19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594" y="3737456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0" name="Object 20"/>
          <p:cNvGraphicFramePr>
            <a:graphicFrameLocks noChangeAspect="1"/>
          </p:cNvGraphicFramePr>
          <p:nvPr/>
        </p:nvGraphicFramePr>
        <p:xfrm>
          <a:off x="6947574" y="3773915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公式" r:id="rId21" imgW="406080" imgH="228600" progId="Equation.3">
                  <p:embed/>
                </p:oleObj>
              </mc:Choice>
              <mc:Fallback>
                <p:oleObj name="公式" r:id="rId21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74" y="3773915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1" name="Object 21"/>
          <p:cNvGraphicFramePr>
            <a:graphicFrameLocks noChangeAspect="1"/>
          </p:cNvGraphicFramePr>
          <p:nvPr/>
        </p:nvGraphicFramePr>
        <p:xfrm>
          <a:off x="3407778" y="3723425"/>
          <a:ext cx="6429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公式" r:id="rId23" imgW="406080" imgH="228600" progId="Equation.3">
                  <p:embed/>
                </p:oleObj>
              </mc:Choice>
              <mc:Fallback>
                <p:oleObj name="公式" r:id="rId23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778" y="3723425"/>
                        <a:ext cx="642938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9" name="Object 17"/>
          <p:cNvGraphicFramePr>
            <a:graphicFrameLocks noChangeAspect="1"/>
          </p:cNvGraphicFramePr>
          <p:nvPr/>
        </p:nvGraphicFramePr>
        <p:xfrm>
          <a:off x="8069263" y="2003425"/>
          <a:ext cx="2921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4" name="公式" r:id="rId24" imgW="152280" imgH="228600" progId="Equation.3">
                  <p:embed/>
                </p:oleObj>
              </mc:Choice>
              <mc:Fallback>
                <p:oleObj name="公式" r:id="rId2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263" y="2003425"/>
                        <a:ext cx="292100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0" name="Object 18"/>
          <p:cNvGraphicFramePr>
            <a:graphicFrameLocks noChangeAspect="1"/>
          </p:cNvGraphicFramePr>
          <p:nvPr/>
        </p:nvGraphicFramePr>
        <p:xfrm>
          <a:off x="6313488" y="5919433"/>
          <a:ext cx="3603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公式" r:id="rId26" imgW="215640" imgH="215640" progId="Equation.3">
                  <p:embed/>
                </p:oleObj>
              </mc:Choice>
              <mc:Fallback>
                <p:oleObj name="公式" r:id="rId26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5919433"/>
                        <a:ext cx="360362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1" name="Object 19"/>
          <p:cNvGraphicFramePr>
            <a:graphicFrameLocks noChangeAspect="1"/>
          </p:cNvGraphicFramePr>
          <p:nvPr/>
        </p:nvGraphicFramePr>
        <p:xfrm>
          <a:off x="8069263" y="5924195"/>
          <a:ext cx="36036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6" name="公式" r:id="rId28" imgW="215640" imgH="228600" progId="Equation.3">
                  <p:embed/>
                </p:oleObj>
              </mc:Choice>
              <mc:Fallback>
                <p:oleObj name="公式" r:id="rId28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263" y="5924195"/>
                        <a:ext cx="360362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箭头连接符 41"/>
          <p:cNvCxnSpPr/>
          <p:nvPr/>
        </p:nvCxnSpPr>
        <p:spPr>
          <a:xfrm rot="5400000">
            <a:off x="7650096" y="3511653"/>
            <a:ext cx="43508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0800000">
            <a:off x="7105239" y="4680330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10800000">
            <a:off x="5331556" y="4681919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0800000">
            <a:off x="3481824" y="4683508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60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优化器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076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随机梯度下降（</a:t>
            </a:r>
            <a:r>
              <a:rPr kumimoji="1" lang="en-US" altLang="zh-CN" dirty="0"/>
              <a:t>SGD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1630" y="1907526"/>
            <a:ext cx="10152498" cy="40876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/>
              <a:t>Gradient Descent</a:t>
            </a:r>
          </a:p>
          <a:p>
            <a:pPr>
              <a:buNone/>
            </a:pPr>
            <a:endParaRPr lang="en-US" altLang="zh-CN" sz="1800" i="1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None/>
            </a:pPr>
            <a:r>
              <a:rPr lang="en-US" altLang="zh-CN" sz="1800" dirty="0">
                <a:ea typeface="Cambria Math" charset="0"/>
                <a:cs typeface="Cambria Math" charset="0"/>
              </a:rPr>
              <a:t>  </a:t>
            </a:r>
          </a:p>
          <a:p>
            <a:pPr>
              <a:buNone/>
            </a:pPr>
            <a:endParaRPr lang="en-US" altLang="zh-CN" sz="1800" dirty="0"/>
          </a:p>
          <a:p>
            <a:pPr>
              <a:buNone/>
            </a:pPr>
            <a:r>
              <a:rPr lang="en-US" altLang="zh-CN" sz="3200" dirty="0"/>
              <a:t>SGD(Stochastic Gradient Descent)</a:t>
            </a:r>
            <a:endParaRPr kumimoji="1" lang="en-US" altLang="zh-CN" sz="3200" dirty="0"/>
          </a:p>
          <a:p>
            <a:pPr>
              <a:buNone/>
            </a:pPr>
            <a:endParaRPr kumimoji="1" lang="en-US" altLang="zh-CN" sz="1600" dirty="0"/>
          </a:p>
          <a:p>
            <a:pPr>
              <a:buNone/>
            </a:pPr>
            <a:r>
              <a:rPr lang="en-US" altLang="zh-CN" sz="3200" dirty="0"/>
              <a:t>Mini-batch</a:t>
            </a:r>
            <a:endParaRPr kumimoji="1"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55962" y="2028918"/>
                <a:ext cx="5344220" cy="10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3" i="1">
                          <a:latin typeface="Cambria Math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133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hu-HU" altLang="zh-CN" sz="2133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  <m:r>
                            <a:rPr lang="hu-HU" altLang="zh-CN" sz="2133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133" i="1">
                              <a:latin typeface="Cambria Math" charset="0"/>
                            </a:rPr>
                            <m:t>||</m:t>
                          </m:r>
                          <m:sSup>
                            <m:sSupPr>
                              <m:ctrlPr>
                                <a:rPr lang="en-US" altLang="zh-CN" sz="2133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133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33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133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</a:rPr>
                        <m:t>;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)||=</m:t>
                      </m:r>
                      <m:f>
                        <m:f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  <m:r>
                            <a:rPr lang="hu-HU" altLang="zh-CN" sz="2133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133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sz="2133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962" y="2028918"/>
                <a:ext cx="5344220" cy="101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7543" y="3165780"/>
                <a:ext cx="3100336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𝜂𝛻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43" y="3165780"/>
                <a:ext cx="3100336" cy="420564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14772" y="3074011"/>
                <a:ext cx="3544432" cy="556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133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33" i="1">
                            <a:latin typeface="Cambria Math" charset="0"/>
                          </a:rPr>
                          <m:t>𝑖</m:t>
                        </m:r>
                        <m:r>
                          <a:rPr lang="hu-HU" altLang="zh-CN" sz="2133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772" y="3074011"/>
                <a:ext cx="3544432" cy="556114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13641" y="4401577"/>
                <a:ext cx="3201326" cy="431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𝜂𝛻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41" y="4401577"/>
                <a:ext cx="3201326" cy="431400"/>
              </a:xfrm>
              <a:prstGeom prst="rect">
                <a:avLst/>
              </a:prstGeom>
              <a:blipFill>
                <a:blip r:embed="rId6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38267" y="4325375"/>
                <a:ext cx="3923831" cy="556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133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33" i="1">
                            <a:latin typeface="Cambria Math" charset="0"/>
                          </a:rPr>
                          <m:t>𝑖</m:t>
                        </m:r>
                        <m:r>
                          <a:rPr lang="hu-HU" altLang="zh-CN" sz="2133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7" y="4325375"/>
                <a:ext cx="3923831" cy="556114"/>
              </a:xfrm>
              <a:prstGeom prst="rect">
                <a:avLst/>
              </a:prstGeom>
              <a:blipFill>
                <a:blip r:embed="rId7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854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SGD</a:t>
            </a:r>
            <a:r>
              <a:rPr kumimoji="1" lang="zh-CN" altLang="en-US" dirty="0"/>
              <a:t>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3200" dirty="0"/>
              <a:t>更快</a:t>
            </a:r>
            <a:endParaRPr kumimoji="1" lang="en-US" altLang="zh-CN" sz="32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zh-CN" sz="32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3200" dirty="0"/>
              <a:t>更好</a:t>
            </a:r>
          </a:p>
        </p:txBody>
      </p:sp>
      <p:sp>
        <p:nvSpPr>
          <p:cNvPr id="5" name="椭圆 4"/>
          <p:cNvSpPr/>
          <p:nvPr/>
        </p:nvSpPr>
        <p:spPr>
          <a:xfrm>
            <a:off x="2495588" y="3800860"/>
            <a:ext cx="318311" cy="35280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文本框 17"/>
          <p:cNvSpPr txBox="1"/>
          <p:nvPr/>
        </p:nvSpPr>
        <p:spPr>
          <a:xfrm>
            <a:off x="9209087" y="45787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C(</a:t>
            </a:r>
            <a:r>
              <a:rPr kumimoji="1" lang="en-US" altLang="zh-CN" sz="2400" dirty="0" err="1"/>
              <a:t>θ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cxnSp>
        <p:nvCxnSpPr>
          <p:cNvPr id="7" name="直线箭头连接符 21"/>
          <p:cNvCxnSpPr/>
          <p:nvPr/>
        </p:nvCxnSpPr>
        <p:spPr>
          <a:xfrm flipH="1">
            <a:off x="4329197" y="5040786"/>
            <a:ext cx="348579" cy="297863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任意多边形 18"/>
          <p:cNvSpPr/>
          <p:nvPr/>
        </p:nvSpPr>
        <p:spPr>
          <a:xfrm flipH="1">
            <a:off x="2267876" y="3800860"/>
            <a:ext cx="6941211" cy="2176608"/>
          </a:xfrm>
          <a:custGeom>
            <a:avLst/>
            <a:gdLst>
              <a:gd name="connsiteX0" fmla="*/ 0 w 6675681"/>
              <a:gd name="connsiteY0" fmla="*/ 594640 h 1632456"/>
              <a:gd name="connsiteX1" fmla="*/ 359028 w 6675681"/>
              <a:gd name="connsiteY1" fmla="*/ 628299 h 1632456"/>
              <a:gd name="connsiteX2" fmla="*/ 1200501 w 6675681"/>
              <a:gd name="connsiteY2" fmla="*/ 1110743 h 1632456"/>
              <a:gd name="connsiteX3" fmla="*/ 2142950 w 6675681"/>
              <a:gd name="connsiteY3" fmla="*/ 1200500 h 1632456"/>
              <a:gd name="connsiteX4" fmla="*/ 2692712 w 6675681"/>
              <a:gd name="connsiteY4" fmla="*/ 1514650 h 1632456"/>
              <a:gd name="connsiteX5" fmla="*/ 3096618 w 6675681"/>
              <a:gd name="connsiteY5" fmla="*/ 1581968 h 1632456"/>
              <a:gd name="connsiteX6" fmla="*/ 3635161 w 6675681"/>
              <a:gd name="connsiteY6" fmla="*/ 1211720 h 1632456"/>
              <a:gd name="connsiteX7" fmla="*/ 4050287 w 6675681"/>
              <a:gd name="connsiteY7" fmla="*/ 931229 h 1632456"/>
              <a:gd name="connsiteX8" fmla="*/ 4465413 w 6675681"/>
              <a:gd name="connsiteY8" fmla="*/ 1211720 h 1632456"/>
              <a:gd name="connsiteX9" fmla="*/ 4835661 w 6675681"/>
              <a:gd name="connsiteY9" fmla="*/ 1211720 h 1632456"/>
              <a:gd name="connsiteX10" fmla="*/ 5116152 w 6675681"/>
              <a:gd name="connsiteY10" fmla="*/ 931229 h 1632456"/>
              <a:gd name="connsiteX11" fmla="*/ 5463961 w 6675681"/>
              <a:gd name="connsiteY11" fmla="*/ 762935 h 1632456"/>
              <a:gd name="connsiteX12" fmla="*/ 5677134 w 6675681"/>
              <a:gd name="connsiteY12" fmla="*/ 695617 h 1632456"/>
              <a:gd name="connsiteX13" fmla="*/ 5722012 w 6675681"/>
              <a:gd name="connsiteY13" fmla="*/ 684397 h 1632456"/>
              <a:gd name="connsiteX14" fmla="*/ 5923966 w 6675681"/>
              <a:gd name="connsiteY14" fmla="*/ 639519 h 1632456"/>
              <a:gd name="connsiteX15" fmla="*/ 6159578 w 6675681"/>
              <a:gd name="connsiteY15" fmla="*/ 516103 h 1632456"/>
              <a:gd name="connsiteX16" fmla="*/ 6675681 w 6675681"/>
              <a:gd name="connsiteY16" fmla="*/ 0 h 16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75681" h="1632456">
                <a:moveTo>
                  <a:pt x="0" y="594640"/>
                </a:moveTo>
                <a:cubicBezTo>
                  <a:pt x="79472" y="568461"/>
                  <a:pt x="158945" y="542282"/>
                  <a:pt x="359028" y="628299"/>
                </a:cubicBezTo>
                <a:cubicBezTo>
                  <a:pt x="559111" y="714316"/>
                  <a:pt x="903181" y="1015376"/>
                  <a:pt x="1200501" y="1110743"/>
                </a:cubicBezTo>
                <a:cubicBezTo>
                  <a:pt x="1497821" y="1206110"/>
                  <a:pt x="1894248" y="1133182"/>
                  <a:pt x="2142950" y="1200500"/>
                </a:cubicBezTo>
                <a:cubicBezTo>
                  <a:pt x="2391652" y="1267818"/>
                  <a:pt x="2533767" y="1451072"/>
                  <a:pt x="2692712" y="1514650"/>
                </a:cubicBezTo>
                <a:cubicBezTo>
                  <a:pt x="2851657" y="1578228"/>
                  <a:pt x="2939543" y="1632456"/>
                  <a:pt x="3096618" y="1581968"/>
                </a:cubicBezTo>
                <a:cubicBezTo>
                  <a:pt x="3253693" y="1531480"/>
                  <a:pt x="3635161" y="1211720"/>
                  <a:pt x="3635161" y="1211720"/>
                </a:cubicBezTo>
                <a:cubicBezTo>
                  <a:pt x="3794106" y="1103264"/>
                  <a:pt x="3911912" y="931229"/>
                  <a:pt x="4050287" y="931229"/>
                </a:cubicBezTo>
                <a:cubicBezTo>
                  <a:pt x="4188662" y="931229"/>
                  <a:pt x="4334517" y="1164972"/>
                  <a:pt x="4465413" y="1211720"/>
                </a:cubicBezTo>
                <a:cubicBezTo>
                  <a:pt x="4596309" y="1258469"/>
                  <a:pt x="4727205" y="1258469"/>
                  <a:pt x="4835661" y="1211720"/>
                </a:cubicBezTo>
                <a:cubicBezTo>
                  <a:pt x="4944118" y="1164972"/>
                  <a:pt x="5011435" y="1006026"/>
                  <a:pt x="5116152" y="931229"/>
                </a:cubicBezTo>
                <a:cubicBezTo>
                  <a:pt x="5220869" y="856432"/>
                  <a:pt x="5370464" y="802204"/>
                  <a:pt x="5463961" y="762935"/>
                </a:cubicBezTo>
                <a:cubicBezTo>
                  <a:pt x="5557458" y="723666"/>
                  <a:pt x="5634126" y="708707"/>
                  <a:pt x="5677134" y="695617"/>
                </a:cubicBezTo>
                <a:cubicBezTo>
                  <a:pt x="5720142" y="682527"/>
                  <a:pt x="5722012" y="684397"/>
                  <a:pt x="5722012" y="684397"/>
                </a:cubicBezTo>
                <a:cubicBezTo>
                  <a:pt x="5763151" y="675047"/>
                  <a:pt x="5851038" y="667568"/>
                  <a:pt x="5923966" y="639519"/>
                </a:cubicBezTo>
                <a:cubicBezTo>
                  <a:pt x="5996894" y="611470"/>
                  <a:pt x="6034292" y="622689"/>
                  <a:pt x="6159578" y="516103"/>
                </a:cubicBezTo>
                <a:cubicBezTo>
                  <a:pt x="6284864" y="409517"/>
                  <a:pt x="6480272" y="204758"/>
                  <a:pt x="6675681" y="0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4522600" y="48563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8" name="直线箭头连接符 21"/>
          <p:cNvCxnSpPr/>
          <p:nvPr/>
        </p:nvCxnSpPr>
        <p:spPr>
          <a:xfrm flipV="1">
            <a:off x="4832396" y="4901179"/>
            <a:ext cx="449299" cy="80841"/>
          </a:xfrm>
          <a:prstGeom prst="straightConnector1">
            <a:avLst/>
          </a:prstGeom>
          <a:ln w="19050" cmpd="sng">
            <a:solidFill>
              <a:srgbClr val="7030A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05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动量（</a:t>
            </a:r>
            <a:r>
              <a:rPr kumimoji="1" lang="en-US" altLang="zh-CN" dirty="0"/>
              <a:t>Momentum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165997" y="2153517"/>
          <a:ext cx="545603" cy="467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公式" r:id="rId3" imgW="164520" imgH="191880" progId="Equation.3">
                  <p:embed/>
                </p:oleObj>
              </mc:Choice>
              <mc:Fallback>
                <p:oleObj name="公式" r:id="rId3" imgW="16452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997" y="2153517"/>
                        <a:ext cx="545603" cy="4676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617262" y="2154451"/>
          <a:ext cx="1327149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公式" r:id="rId5" imgW="420480" imgH="191880" progId="Equation.3">
                  <p:embed/>
                </p:oleObj>
              </mc:Choice>
              <mc:Fallback>
                <p:oleObj name="公式" r:id="rId5" imgW="42048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7262" y="2154451"/>
                        <a:ext cx="1327149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7496053" y="3060747"/>
          <a:ext cx="416983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8" name="公式" r:id="rId7" imgW="1307939" imgH="228738" progId="Equation.3">
                  <p:embed/>
                </p:oleObj>
              </mc:Choice>
              <mc:Fallback>
                <p:oleObj name="公式" r:id="rId7" imgW="1307939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6053" y="3060747"/>
                        <a:ext cx="416983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1"/>
          <p:cNvGraphicFramePr>
            <a:graphicFrameLocks noChangeAspect="1"/>
          </p:cNvGraphicFramePr>
          <p:nvPr/>
        </p:nvGraphicFramePr>
        <p:xfrm>
          <a:off x="4085249" y="3115463"/>
          <a:ext cx="2499784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9" name="公式" r:id="rId9" imgW="761266" imgH="203261" progId="Equation.3">
                  <p:embed/>
                </p:oleObj>
              </mc:Choice>
              <mc:Fallback>
                <p:oleObj name="公式" r:id="rId9" imgW="761266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249" y="3115463"/>
                        <a:ext cx="2499784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8"/>
          <p:cNvGraphicFramePr>
            <a:graphicFrameLocks noChangeAspect="1"/>
          </p:cNvGraphicFramePr>
          <p:nvPr/>
        </p:nvGraphicFramePr>
        <p:xfrm>
          <a:off x="1458318" y="3079803"/>
          <a:ext cx="4191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0" name="公式" r:id="rId11" imgW="126618" imgH="215801" progId="Equation.3">
                  <p:embed/>
                </p:oleObj>
              </mc:Choice>
              <mc:Fallback>
                <p:oleObj name="公式" r:id="rId11" imgW="126618" imgH="2158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318" y="3079803"/>
                        <a:ext cx="419100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9" name="Object 8"/>
          <p:cNvGraphicFramePr>
            <a:graphicFrameLocks noChangeAspect="1"/>
          </p:cNvGraphicFramePr>
          <p:nvPr/>
        </p:nvGraphicFramePr>
        <p:xfrm>
          <a:off x="1457770" y="2173294"/>
          <a:ext cx="46143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公式" r:id="rId13" imgW="139447" imgH="228738" progId="Equation.3">
                  <p:embed/>
                </p:oleObj>
              </mc:Choice>
              <mc:Fallback>
                <p:oleObj name="公式" r:id="rId13" imgW="139447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770" y="2173294"/>
                        <a:ext cx="46143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83964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5998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617262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5395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动量（</a:t>
            </a:r>
            <a:r>
              <a:rPr kumimoji="1" lang="en-US" altLang="zh-CN" dirty="0"/>
              <a:t>Momentum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909853" y="3276133"/>
            <a:ext cx="318311" cy="26460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文本框 17"/>
          <p:cNvSpPr txBox="1"/>
          <p:nvPr/>
        </p:nvSpPr>
        <p:spPr>
          <a:xfrm>
            <a:off x="9623340" y="385955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C(</a:t>
            </a:r>
            <a:r>
              <a:rPr kumimoji="1" lang="en-US" altLang="zh-CN" sz="2400" dirty="0" err="1"/>
              <a:t>θ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cxnSp>
        <p:nvCxnSpPr>
          <p:cNvPr id="10" name="直线箭头连接符 21"/>
          <p:cNvCxnSpPr/>
          <p:nvPr/>
        </p:nvCxnSpPr>
        <p:spPr>
          <a:xfrm rot="16200000" flipH="1">
            <a:off x="3119115" y="3567287"/>
            <a:ext cx="296380" cy="288167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 flipH="1">
            <a:off x="2682128" y="3276133"/>
            <a:ext cx="6941211" cy="1632456"/>
          </a:xfrm>
          <a:custGeom>
            <a:avLst/>
            <a:gdLst>
              <a:gd name="connsiteX0" fmla="*/ 0 w 6675681"/>
              <a:gd name="connsiteY0" fmla="*/ 594640 h 1632456"/>
              <a:gd name="connsiteX1" fmla="*/ 359028 w 6675681"/>
              <a:gd name="connsiteY1" fmla="*/ 628299 h 1632456"/>
              <a:gd name="connsiteX2" fmla="*/ 1200501 w 6675681"/>
              <a:gd name="connsiteY2" fmla="*/ 1110743 h 1632456"/>
              <a:gd name="connsiteX3" fmla="*/ 2142950 w 6675681"/>
              <a:gd name="connsiteY3" fmla="*/ 1200500 h 1632456"/>
              <a:gd name="connsiteX4" fmla="*/ 2692712 w 6675681"/>
              <a:gd name="connsiteY4" fmla="*/ 1514650 h 1632456"/>
              <a:gd name="connsiteX5" fmla="*/ 3096618 w 6675681"/>
              <a:gd name="connsiteY5" fmla="*/ 1581968 h 1632456"/>
              <a:gd name="connsiteX6" fmla="*/ 3635161 w 6675681"/>
              <a:gd name="connsiteY6" fmla="*/ 1211720 h 1632456"/>
              <a:gd name="connsiteX7" fmla="*/ 4050287 w 6675681"/>
              <a:gd name="connsiteY7" fmla="*/ 931229 h 1632456"/>
              <a:gd name="connsiteX8" fmla="*/ 4465413 w 6675681"/>
              <a:gd name="connsiteY8" fmla="*/ 1211720 h 1632456"/>
              <a:gd name="connsiteX9" fmla="*/ 4835661 w 6675681"/>
              <a:gd name="connsiteY9" fmla="*/ 1211720 h 1632456"/>
              <a:gd name="connsiteX10" fmla="*/ 5116152 w 6675681"/>
              <a:gd name="connsiteY10" fmla="*/ 931229 h 1632456"/>
              <a:gd name="connsiteX11" fmla="*/ 5463961 w 6675681"/>
              <a:gd name="connsiteY11" fmla="*/ 762935 h 1632456"/>
              <a:gd name="connsiteX12" fmla="*/ 5677134 w 6675681"/>
              <a:gd name="connsiteY12" fmla="*/ 695617 h 1632456"/>
              <a:gd name="connsiteX13" fmla="*/ 5722012 w 6675681"/>
              <a:gd name="connsiteY13" fmla="*/ 684397 h 1632456"/>
              <a:gd name="connsiteX14" fmla="*/ 5923966 w 6675681"/>
              <a:gd name="connsiteY14" fmla="*/ 639519 h 1632456"/>
              <a:gd name="connsiteX15" fmla="*/ 6159578 w 6675681"/>
              <a:gd name="connsiteY15" fmla="*/ 516103 h 1632456"/>
              <a:gd name="connsiteX16" fmla="*/ 6675681 w 6675681"/>
              <a:gd name="connsiteY16" fmla="*/ 0 h 16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75681" h="1632456">
                <a:moveTo>
                  <a:pt x="0" y="594640"/>
                </a:moveTo>
                <a:cubicBezTo>
                  <a:pt x="79472" y="568461"/>
                  <a:pt x="158945" y="542282"/>
                  <a:pt x="359028" y="628299"/>
                </a:cubicBezTo>
                <a:cubicBezTo>
                  <a:pt x="559111" y="714316"/>
                  <a:pt x="903181" y="1015376"/>
                  <a:pt x="1200501" y="1110743"/>
                </a:cubicBezTo>
                <a:cubicBezTo>
                  <a:pt x="1497821" y="1206110"/>
                  <a:pt x="1894248" y="1133182"/>
                  <a:pt x="2142950" y="1200500"/>
                </a:cubicBezTo>
                <a:cubicBezTo>
                  <a:pt x="2391652" y="1267818"/>
                  <a:pt x="2533767" y="1451072"/>
                  <a:pt x="2692712" y="1514650"/>
                </a:cubicBezTo>
                <a:cubicBezTo>
                  <a:pt x="2851657" y="1578228"/>
                  <a:pt x="2939543" y="1632456"/>
                  <a:pt x="3096618" y="1581968"/>
                </a:cubicBezTo>
                <a:cubicBezTo>
                  <a:pt x="3253693" y="1531480"/>
                  <a:pt x="3635161" y="1211720"/>
                  <a:pt x="3635161" y="1211720"/>
                </a:cubicBezTo>
                <a:cubicBezTo>
                  <a:pt x="3794106" y="1103264"/>
                  <a:pt x="3911912" y="931229"/>
                  <a:pt x="4050287" y="931229"/>
                </a:cubicBezTo>
                <a:cubicBezTo>
                  <a:pt x="4188662" y="931229"/>
                  <a:pt x="4334517" y="1164972"/>
                  <a:pt x="4465413" y="1211720"/>
                </a:cubicBezTo>
                <a:cubicBezTo>
                  <a:pt x="4596309" y="1258469"/>
                  <a:pt x="4727205" y="1258469"/>
                  <a:pt x="4835661" y="1211720"/>
                </a:cubicBezTo>
                <a:cubicBezTo>
                  <a:pt x="4944118" y="1164972"/>
                  <a:pt x="5011435" y="1006026"/>
                  <a:pt x="5116152" y="931229"/>
                </a:cubicBezTo>
                <a:cubicBezTo>
                  <a:pt x="5220869" y="856432"/>
                  <a:pt x="5370464" y="802204"/>
                  <a:pt x="5463961" y="762935"/>
                </a:cubicBezTo>
                <a:cubicBezTo>
                  <a:pt x="5557458" y="723666"/>
                  <a:pt x="5634126" y="708707"/>
                  <a:pt x="5677134" y="695617"/>
                </a:cubicBezTo>
                <a:cubicBezTo>
                  <a:pt x="5720142" y="682527"/>
                  <a:pt x="5722012" y="684397"/>
                  <a:pt x="5722012" y="684397"/>
                </a:cubicBezTo>
                <a:cubicBezTo>
                  <a:pt x="5763151" y="675047"/>
                  <a:pt x="5851038" y="667568"/>
                  <a:pt x="5923966" y="639519"/>
                </a:cubicBezTo>
                <a:cubicBezTo>
                  <a:pt x="5996894" y="611470"/>
                  <a:pt x="6034292" y="622689"/>
                  <a:pt x="6159578" y="516103"/>
                </a:cubicBezTo>
                <a:cubicBezTo>
                  <a:pt x="6284864" y="409517"/>
                  <a:pt x="6480272" y="204758"/>
                  <a:pt x="6675681" y="0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椭圆 19"/>
          <p:cNvSpPr/>
          <p:nvPr/>
        </p:nvSpPr>
        <p:spPr>
          <a:xfrm>
            <a:off x="4936865" y="4067750"/>
            <a:ext cx="318311" cy="2533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4" name="直线箭头连接符 21"/>
          <p:cNvCxnSpPr/>
          <p:nvPr/>
        </p:nvCxnSpPr>
        <p:spPr>
          <a:xfrm rot="16200000" flipH="1">
            <a:off x="3274120" y="3454581"/>
            <a:ext cx="330043" cy="3022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线箭头连接符 21"/>
          <p:cNvCxnSpPr/>
          <p:nvPr/>
        </p:nvCxnSpPr>
        <p:spPr>
          <a:xfrm flipV="1">
            <a:off x="8201359" y="2754414"/>
            <a:ext cx="439647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线箭头连接符 21"/>
          <p:cNvCxnSpPr/>
          <p:nvPr/>
        </p:nvCxnSpPr>
        <p:spPr>
          <a:xfrm>
            <a:off x="8158577" y="2144738"/>
            <a:ext cx="474944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9011980" y="2013923"/>
          <a:ext cx="392515" cy="34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公式" r:id="rId3" imgW="151941" imgH="177815" progId="Equation.3">
                  <p:embed/>
                </p:oleObj>
              </mc:Choice>
              <mc:Fallback>
                <p:oleObj name="公式" r:id="rId3" imgW="151941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1980" y="2013923"/>
                        <a:ext cx="392515" cy="341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8816191" y="2615246"/>
          <a:ext cx="680508" cy="34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9" name="公式" r:id="rId5" imgW="266287" imgH="177708" progId="Equation.3">
                  <p:embed/>
                </p:oleObj>
              </mc:Choice>
              <mc:Fallback>
                <p:oleObj name="公式" r:id="rId5" imgW="266287" imgH="177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6191" y="2615246"/>
                        <a:ext cx="680508" cy="340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线箭头连接符 21"/>
          <p:cNvCxnSpPr/>
          <p:nvPr/>
        </p:nvCxnSpPr>
        <p:spPr>
          <a:xfrm rot="5400000">
            <a:off x="4718859" y="4336963"/>
            <a:ext cx="256488" cy="224828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线箭头连接符 21"/>
          <p:cNvCxnSpPr/>
          <p:nvPr/>
        </p:nvCxnSpPr>
        <p:spPr>
          <a:xfrm rot="5400000" flipH="1" flipV="1">
            <a:off x="5249000" y="3775159"/>
            <a:ext cx="297003" cy="2881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8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12739"/>
            <a:ext cx="10972800" cy="1143000"/>
          </a:xfrm>
        </p:spPr>
        <p:txBody>
          <a:bodyPr/>
          <a:lstStyle/>
          <a:p>
            <a:pPr algn="l"/>
            <a:r>
              <a:rPr kumimoji="1" lang="en-US" altLang="zh-CN" dirty="0" err="1"/>
              <a:t>Adagrad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05140" y="2583151"/>
                <a:ext cx="39624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140" y="2583151"/>
                <a:ext cx="39624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0857" y="2475337"/>
                <a:ext cx="2038351" cy="779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667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667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7" y="2475337"/>
                <a:ext cx="2038351" cy="779316"/>
              </a:xfrm>
              <a:prstGeom prst="rect">
                <a:avLst/>
              </a:prstGeom>
              <a:blipFill>
                <a:blip r:embed="rId4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820151" y="2418319"/>
                <a:ext cx="2800351" cy="781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667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667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1" y="2418319"/>
                <a:ext cx="2800351" cy="781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745609" y="26009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其中：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607438" y="4076661"/>
                <a:ext cx="5314951" cy="1455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38" y="4076661"/>
                <a:ext cx="5314951" cy="1455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09601" y="3404687"/>
            <a:ext cx="193495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733" dirty="0" err="1"/>
              <a:t>Adagrad</a:t>
            </a:r>
            <a:r>
              <a:rPr kumimoji="1" lang="en-US" altLang="zh-CN" sz="3733" dirty="0"/>
              <a:t>:</a:t>
            </a:r>
            <a:endParaRPr kumimoji="1"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601" y="1730923"/>
            <a:ext cx="503971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733" dirty="0"/>
              <a:t>Vanilla Gradient descent: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425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RMSProp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9601" y="2893023"/>
                <a:ext cx="76245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zh-CN" alt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＋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2893023"/>
                <a:ext cx="762456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515655" y="4114721"/>
                <a:ext cx="5314951" cy="10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55" y="4114721"/>
                <a:ext cx="5314951" cy="1074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34161" y="3011429"/>
                <a:ext cx="24422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一般情况：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/>
                  <a:t>=0.9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61" y="3011429"/>
                <a:ext cx="2442272" cy="461665"/>
              </a:xfrm>
              <a:prstGeom prst="rect">
                <a:avLst/>
              </a:prstGeom>
              <a:blipFill>
                <a:blip r:embed="rId5"/>
                <a:stretch>
                  <a:fillRect l="-2250" t="-10526" r="-300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93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Adam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85290" y="1819408"/>
                <a:ext cx="445720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290" y="1819408"/>
                <a:ext cx="445720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07970" y="2713621"/>
                <a:ext cx="76245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zh-CN" alt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＋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970" y="2713621"/>
                <a:ext cx="76245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04995" y="3448222"/>
                <a:ext cx="2151615" cy="1074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95" y="3448222"/>
                <a:ext cx="2151615" cy="1074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96001" y="3503164"/>
                <a:ext cx="2137573" cy="1157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503164"/>
                <a:ext cx="2137573" cy="115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09298" y="5027713"/>
                <a:ext cx="7609185" cy="10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3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298" y="5027713"/>
                <a:ext cx="7609185" cy="1074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8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6082416175528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09" y="2286006"/>
            <a:ext cx="5177315" cy="30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77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Mini-batch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973035"/>
            <a:ext cx="10198100" cy="346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8171" y="5731330"/>
            <a:ext cx="411480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参考吴恩达深度学习公开课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46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梯度消失</a:t>
            </a:r>
            <a:r>
              <a:rPr lang="en-US" altLang="zh-CN" dirty="0" smtClean="0"/>
              <a:t>/</a:t>
            </a:r>
            <a:r>
              <a:rPr lang="zh-CN" altLang="en-US" dirty="0" smtClean="0"/>
              <a:t>爆炸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8664" y="3865186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66987" y="3865186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739701" y="3865186"/>
            <a:ext cx="931229" cy="4487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39701" y="2361742"/>
            <a:ext cx="931229" cy="4487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71081" y="3865186"/>
            <a:ext cx="931229" cy="448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 rot="10800000">
            <a:off x="8048238" y="3032633"/>
            <a:ext cx="484632" cy="574501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3526759" y="3784405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6200000">
            <a:off x="5333121" y="3784405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16200000">
            <a:off x="7117043" y="3820252"/>
            <a:ext cx="484632" cy="5745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130910" y="398048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aphicFrame>
        <p:nvGraphicFramePr>
          <p:cNvPr id="30" name="Object 16"/>
          <p:cNvGraphicFramePr>
            <a:graphicFrameLocks noChangeAspect="1"/>
          </p:cNvGraphicFramePr>
          <p:nvPr/>
        </p:nvGraphicFramePr>
        <p:xfrm>
          <a:off x="8537575" y="2967678"/>
          <a:ext cx="62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公式" r:id="rId3" imgW="393480" imgH="241200" progId="Equation.3">
                  <p:embed/>
                </p:oleObj>
              </mc:Choice>
              <mc:Fallback>
                <p:oleObj name="公式" r:id="rId3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7575" y="2967678"/>
                        <a:ext cx="62388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9"/>
          <p:cNvGraphicFramePr>
            <a:graphicFrameLocks noChangeAspect="1"/>
          </p:cNvGraphicFramePr>
          <p:nvPr/>
        </p:nvGraphicFramePr>
        <p:xfrm>
          <a:off x="5111594" y="3513063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0" name="公式" r:id="rId5" imgW="406080" imgH="228600" progId="Equation.3">
                  <p:embed/>
                </p:oleObj>
              </mc:Choice>
              <mc:Fallback>
                <p:oleObj name="公式" r:id="rId5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594" y="3513063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0"/>
          <p:cNvGraphicFramePr>
            <a:graphicFrameLocks noChangeAspect="1"/>
          </p:cNvGraphicFramePr>
          <p:nvPr/>
        </p:nvGraphicFramePr>
        <p:xfrm>
          <a:off x="6947574" y="3549522"/>
          <a:ext cx="6429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公式" r:id="rId7" imgW="406080" imgH="228600" progId="Equation.3">
                  <p:embed/>
                </p:oleObj>
              </mc:Choice>
              <mc:Fallback>
                <p:oleObj name="公式" r:id="rId7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74" y="3549522"/>
                        <a:ext cx="6429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1"/>
          <p:cNvGraphicFramePr>
            <a:graphicFrameLocks noChangeAspect="1"/>
          </p:cNvGraphicFramePr>
          <p:nvPr/>
        </p:nvGraphicFramePr>
        <p:xfrm>
          <a:off x="3407778" y="3499032"/>
          <a:ext cx="6429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公式" r:id="rId9" imgW="406080" imgH="228600" progId="Equation.3">
                  <p:embed/>
                </p:oleObj>
              </mc:Choice>
              <mc:Fallback>
                <p:oleObj name="公式" r:id="rId9" imgW="406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778" y="3499032"/>
                        <a:ext cx="642938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7"/>
          <p:cNvGraphicFramePr>
            <a:graphicFrameLocks noChangeAspect="1"/>
          </p:cNvGraphicFramePr>
          <p:nvPr/>
        </p:nvGraphicFramePr>
        <p:xfrm>
          <a:off x="8069263" y="1779032"/>
          <a:ext cx="2921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公式" r:id="rId10" imgW="152280" imgH="228600" progId="Equation.3">
                  <p:embed/>
                </p:oleObj>
              </mc:Choice>
              <mc:Fallback>
                <p:oleObj name="公式" r:id="rId10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263" y="1779032"/>
                        <a:ext cx="292100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箭头连接符 38"/>
          <p:cNvCxnSpPr/>
          <p:nvPr/>
        </p:nvCxnSpPr>
        <p:spPr>
          <a:xfrm rot="5400000">
            <a:off x="7650096" y="3287260"/>
            <a:ext cx="43508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0800000">
            <a:off x="5331556" y="4457526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10800000">
            <a:off x="7072108" y="4459115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0800000">
            <a:off x="3481824" y="4455938"/>
            <a:ext cx="42297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6513" name="Object 17"/>
          <p:cNvGraphicFramePr>
            <a:graphicFrameLocks noChangeAspect="1"/>
          </p:cNvGraphicFramePr>
          <p:nvPr/>
        </p:nvGraphicFramePr>
        <p:xfrm>
          <a:off x="7207922" y="4969270"/>
          <a:ext cx="38258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公式" r:id="rId12" imgW="241200" imgH="241200" progId="Equation.3">
                  <p:embed/>
                </p:oleObj>
              </mc:Choice>
              <mc:Fallback>
                <p:oleObj name="公式" r:id="rId12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922" y="4969270"/>
                        <a:ext cx="382588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4" name="Object 18"/>
          <p:cNvGraphicFramePr>
            <a:graphicFrameLocks noChangeAspect="1"/>
          </p:cNvGraphicFramePr>
          <p:nvPr/>
        </p:nvGraphicFramePr>
        <p:xfrm>
          <a:off x="5202238" y="4969908"/>
          <a:ext cx="7239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公式" r:id="rId14" imgW="457200" imgH="241200" progId="Equation.3">
                  <p:embed/>
                </p:oleObj>
              </mc:Choice>
              <mc:Fallback>
                <p:oleObj name="公式" r:id="rId14" imgW="457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238" y="4969908"/>
                        <a:ext cx="723900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6" name="Object 20"/>
          <p:cNvGraphicFramePr>
            <a:graphicFrameLocks noChangeAspect="1"/>
          </p:cNvGraphicFramePr>
          <p:nvPr/>
        </p:nvGraphicFramePr>
        <p:xfrm>
          <a:off x="3302310" y="4967682"/>
          <a:ext cx="10445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公式" r:id="rId16" imgW="660240" imgH="241200" progId="Equation.3">
                  <p:embed/>
                </p:oleObj>
              </mc:Choice>
              <mc:Fallback>
                <p:oleObj name="公式" r:id="rId16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310" y="4967682"/>
                        <a:ext cx="104457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3254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Batchsize</a:t>
            </a:r>
            <a:r>
              <a:rPr kumimoji="1" lang="zh-CN" altLang="en-US" dirty="0" smtClean="0"/>
              <a:t>选择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3622" y="2188027"/>
            <a:ext cx="9669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一般数据集小于</a:t>
            </a:r>
            <a:r>
              <a:rPr kumimoji="1" lang="en-US" altLang="zh-CN" sz="2400" dirty="0" smtClean="0"/>
              <a:t>2000</a:t>
            </a:r>
            <a:r>
              <a:rPr kumimoji="1" lang="zh-CN" altLang="en-US" sz="2400" dirty="0" smtClean="0"/>
              <a:t>时，可以不需要分</a:t>
            </a:r>
            <a:r>
              <a:rPr kumimoji="1" lang="en-US" altLang="zh-CN" sz="2400" dirty="0" smtClean="0"/>
              <a:t>batch</a:t>
            </a:r>
          </a:p>
          <a:p>
            <a:r>
              <a:rPr kumimoji="1" lang="zh-CN" altLang="en-US" sz="2400" dirty="0" smtClean="0"/>
              <a:t>当数据集比较大时，一般</a:t>
            </a:r>
            <a:r>
              <a:rPr kumimoji="1" lang="en-US" altLang="zh-CN" sz="2400" dirty="0" err="1" smtClean="0"/>
              <a:t>batchsize</a:t>
            </a:r>
            <a:r>
              <a:rPr kumimoji="1" lang="zh-CN" altLang="en-US" sz="2400" dirty="0" smtClean="0"/>
              <a:t> 设置为</a:t>
            </a:r>
            <a:r>
              <a:rPr kumimoji="1" lang="en-US" altLang="zh-CN" sz="2400" dirty="0" smtClean="0"/>
              <a:t>64</a:t>
            </a:r>
            <a:r>
              <a:rPr kumimoji="1" lang="zh-CN" altLang="en-US" sz="2400" dirty="0" smtClean="0"/>
              <a:t> 到 </a:t>
            </a:r>
            <a:r>
              <a:rPr kumimoji="1" lang="en-US" altLang="zh-CN" sz="2400" dirty="0" smtClean="0"/>
              <a:t>512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Batchsize</a:t>
            </a:r>
            <a:r>
              <a:rPr kumimoji="1" lang="zh-CN" altLang="en-US" sz="2400" dirty="0" smtClean="0"/>
              <a:t> 为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的次方时运行比较快（电脑内存设置和使用方式决定的）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8673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Batch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Normlization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09" y="1941285"/>
            <a:ext cx="4318000" cy="4198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0658" y="2677890"/>
            <a:ext cx="3935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作用：加速训练</a:t>
            </a:r>
            <a:endParaRPr kumimoji="1" lang="en-US" altLang="zh-CN" sz="2400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325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参数和超参数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89958" y="2086177"/>
            <a:ext cx="9731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参数</a:t>
            </a:r>
            <a:r>
              <a:rPr lang="zh-CN" altLang="en-US" sz="2400" dirty="0" smtClean="0"/>
              <a:t>：权重</a:t>
            </a:r>
            <a:r>
              <a:rPr lang="zh-CN" altLang="en-US" sz="2400" dirty="0"/>
              <a:t>和偏置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超</a:t>
            </a:r>
            <a:r>
              <a:rPr lang="zh-CN" altLang="en-US" sz="2400" dirty="0"/>
              <a:t>参数：控制实际参数的参数叫超参数。 </a:t>
            </a:r>
            <a:endParaRPr lang="en-US" altLang="zh-CN" sz="2400" dirty="0" smtClean="0"/>
          </a:p>
          <a:p>
            <a:r>
              <a:rPr lang="zh-CN" altLang="en-US" sz="2400" dirty="0" smtClean="0"/>
              <a:t>包括：学习率</a:t>
            </a:r>
            <a:r>
              <a:rPr lang="zh-CN" altLang="en-US" sz="2400" dirty="0"/>
              <a:t>，迭代</a:t>
            </a:r>
            <a:r>
              <a:rPr lang="zh-CN" altLang="en-US" sz="2400" dirty="0" smtClean="0"/>
              <a:t>次数，网络层数</a:t>
            </a:r>
            <a:r>
              <a:rPr lang="zh-CN" altLang="en-US" sz="2400" dirty="0"/>
              <a:t>，神将元个数，激活函数的</a:t>
            </a:r>
            <a:r>
              <a:rPr lang="zh-CN" altLang="en-US" sz="2400" dirty="0" smtClean="0"/>
              <a:t>选择等</a:t>
            </a:r>
            <a:endParaRPr lang="zh-CN" altLang="en-US" sz="2400" dirty="0"/>
          </a:p>
          <a:p>
            <a:r>
              <a:rPr lang="zh-CN" altLang="en-US" sz="2400" dirty="0"/>
              <a:t>超参数的修改可以决定</a:t>
            </a:r>
            <a:r>
              <a:rPr lang="zh-CN" altLang="en-US" sz="2400" dirty="0" smtClean="0"/>
              <a:t>参数，超</a:t>
            </a:r>
            <a:r>
              <a:rPr lang="zh-CN" altLang="en-US" sz="2400" dirty="0"/>
              <a:t>参数是我们自己设置的</a:t>
            </a:r>
            <a:r>
              <a:rPr lang="zh-CN" altLang="en-US" sz="2400" dirty="0" smtClean="0"/>
              <a:t>。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5698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529BE2-8BA5-46DC-A287-A7D3F06F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DNN</a:t>
            </a:r>
            <a:r>
              <a:rPr lang="zh-CN" altLang="en-US" dirty="0" smtClean="0"/>
              <a:t>数字识别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3932FE-D01D-412D-8C24-2BB6694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17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34627" y="874207"/>
            <a:ext cx="2898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smtClean="0"/>
              <a:t>练习</a:t>
            </a:r>
            <a:endParaRPr kumimoji="1"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4157460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过拟合与欠拟合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9082" y="1844070"/>
            <a:ext cx="4481576" cy="378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6561705" y="3737828"/>
          <a:ext cx="793719" cy="31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公式" r:id="rId4" imgW="583920" imgH="228600" progId="Equation.3">
                  <p:embed/>
                </p:oleObj>
              </mc:Choice>
              <mc:Fallback>
                <p:oleObj name="公式" r:id="rId4" imgW="583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705" y="3737828"/>
                        <a:ext cx="793719" cy="31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7"/>
          <p:cNvGraphicFramePr>
            <a:graphicFrameLocks noChangeAspect="1"/>
          </p:cNvGraphicFramePr>
          <p:nvPr>
            <p:extLst/>
          </p:nvPr>
        </p:nvGraphicFramePr>
        <p:xfrm>
          <a:off x="3600926" y="5779053"/>
          <a:ext cx="1431297" cy="3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公式" r:id="rId6" imgW="1054080" imgH="241200" progId="Equation.3">
                  <p:embed/>
                </p:oleObj>
              </mc:Choice>
              <mc:Fallback>
                <p:oleObj name="公式" r:id="rId6" imgW="1054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926" y="5779053"/>
                        <a:ext cx="1431297" cy="326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8"/>
          <p:cNvGraphicFramePr>
            <a:graphicFrameLocks noChangeAspect="1"/>
          </p:cNvGraphicFramePr>
          <p:nvPr>
            <p:extLst/>
          </p:nvPr>
        </p:nvGraphicFramePr>
        <p:xfrm>
          <a:off x="5983403" y="5779053"/>
          <a:ext cx="2744041" cy="3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公式" r:id="rId8" imgW="2019240" imgH="241200" progId="Equation.3">
                  <p:embed/>
                </p:oleObj>
              </mc:Choice>
              <mc:Fallback>
                <p:oleObj name="公式" r:id="rId8" imgW="2019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403" y="5779053"/>
                        <a:ext cx="2744041" cy="326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771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防止过拟合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53662" y="2215662"/>
            <a:ext cx="61546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及时停止训练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增加数据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降低模型复杂度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正则化（</a:t>
            </a:r>
            <a:r>
              <a:rPr lang="en-US" altLang="zh-CN" sz="2400" dirty="0"/>
              <a:t>Regularization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Dropout</a:t>
            </a:r>
            <a:endParaRPr lang="zh-CN" altLang="en-US" sz="2400" dirty="0"/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517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Early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stopping</a:t>
            </a:r>
            <a:endParaRPr kumimoji="1" lang="zh-CN" altLang="en-US" dirty="0"/>
          </a:p>
        </p:txBody>
      </p:sp>
      <p:cxnSp>
        <p:nvCxnSpPr>
          <p:cNvPr id="5" name="直接箭头连接符 11"/>
          <p:cNvCxnSpPr/>
          <p:nvPr/>
        </p:nvCxnSpPr>
        <p:spPr>
          <a:xfrm flipV="1">
            <a:off x="2952816" y="5725742"/>
            <a:ext cx="6544206" cy="1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12"/>
          <p:cNvCxnSpPr/>
          <p:nvPr/>
        </p:nvCxnSpPr>
        <p:spPr>
          <a:xfrm flipV="1">
            <a:off x="2952818" y="5462897"/>
            <a:ext cx="1983" cy="264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任意多边形 14"/>
          <p:cNvSpPr/>
          <p:nvPr/>
        </p:nvSpPr>
        <p:spPr>
          <a:xfrm>
            <a:off x="3154792" y="1875539"/>
            <a:ext cx="5493209" cy="3335163"/>
          </a:xfrm>
          <a:custGeom>
            <a:avLst/>
            <a:gdLst>
              <a:gd name="connsiteX0" fmla="*/ 0 w 4398096"/>
              <a:gd name="connsiteY0" fmla="*/ 0 h 2670273"/>
              <a:gd name="connsiteX1" fmla="*/ 437566 w 4398096"/>
              <a:gd name="connsiteY1" fmla="*/ 1380015 h 2670273"/>
              <a:gd name="connsiteX2" fmla="*/ 1929777 w 4398096"/>
              <a:gd name="connsiteY2" fmla="*/ 2367343 h 2670273"/>
              <a:gd name="connsiteX3" fmla="*/ 4398096 w 4398096"/>
              <a:gd name="connsiteY3" fmla="*/ 2670273 h 267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096" h="2670273">
                <a:moveTo>
                  <a:pt x="0" y="0"/>
                </a:moveTo>
                <a:cubicBezTo>
                  <a:pt x="57968" y="492729"/>
                  <a:pt x="115937" y="985458"/>
                  <a:pt x="437566" y="1380015"/>
                </a:cubicBezTo>
                <a:cubicBezTo>
                  <a:pt x="759196" y="1774572"/>
                  <a:pt x="1269689" y="2152300"/>
                  <a:pt x="1929777" y="2367343"/>
                </a:cubicBezTo>
                <a:cubicBezTo>
                  <a:pt x="2589865" y="2582386"/>
                  <a:pt x="3493980" y="2626329"/>
                  <a:pt x="4398096" y="26702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任意多边形 15"/>
          <p:cNvSpPr/>
          <p:nvPr/>
        </p:nvSpPr>
        <p:spPr>
          <a:xfrm>
            <a:off x="3319348" y="1770823"/>
            <a:ext cx="5114850" cy="2903086"/>
          </a:xfrm>
          <a:custGeom>
            <a:avLst/>
            <a:gdLst>
              <a:gd name="connsiteX0" fmla="*/ 0 w 4095166"/>
              <a:gd name="connsiteY0" fmla="*/ 0 h 2324334"/>
              <a:gd name="connsiteX1" fmla="*/ 706837 w 4095166"/>
              <a:gd name="connsiteY1" fmla="*/ 1559529 h 2324334"/>
              <a:gd name="connsiteX2" fmla="*/ 2221487 w 4095166"/>
              <a:gd name="connsiteY2" fmla="*/ 2255146 h 2324334"/>
              <a:gd name="connsiteX3" fmla="*/ 4095166 w 4095166"/>
              <a:gd name="connsiteY3" fmla="*/ 1974655 h 23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166" h="2324334">
                <a:moveTo>
                  <a:pt x="0" y="0"/>
                </a:moveTo>
                <a:cubicBezTo>
                  <a:pt x="168294" y="591835"/>
                  <a:pt x="336589" y="1183671"/>
                  <a:pt x="706837" y="1559529"/>
                </a:cubicBezTo>
                <a:cubicBezTo>
                  <a:pt x="1077085" y="1935387"/>
                  <a:pt x="1656766" y="2185958"/>
                  <a:pt x="2221487" y="2255146"/>
                </a:cubicBezTo>
                <a:cubicBezTo>
                  <a:pt x="2786208" y="2324334"/>
                  <a:pt x="3440687" y="2149494"/>
                  <a:pt x="4095166" y="1974655"/>
                </a:cubicBezTo>
              </a:path>
            </a:pathLst>
          </a:cu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9" name="直接连接符 17"/>
          <p:cNvCxnSpPr/>
          <p:nvPr/>
        </p:nvCxnSpPr>
        <p:spPr>
          <a:xfrm>
            <a:off x="6396836" y="3992935"/>
            <a:ext cx="14016" cy="16958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1998534" y="3443377"/>
          <a:ext cx="765469" cy="4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公式" r:id="rId3" imgW="342720" imgH="203040" progId="Equation.3">
                  <p:embed/>
                </p:oleObj>
              </mc:Choice>
              <mc:Fallback>
                <p:oleObj name="公式" r:id="rId3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534" y="3443377"/>
                        <a:ext cx="765469" cy="4511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0"/>
          <p:cNvSpPr txBox="1"/>
          <p:nvPr/>
        </p:nvSpPr>
        <p:spPr>
          <a:xfrm>
            <a:off x="3728607" y="5832525"/>
            <a:ext cx="499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Number of parameter updates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8662022" y="4780765"/>
            <a:ext cx="151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Training set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8574014" y="3799157"/>
            <a:ext cx="140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Testing set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52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dropout</a:t>
            </a:r>
            <a:endParaRPr kumimoji="1"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1860335" y="2537754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54" name="直线箭头连接符 7"/>
          <p:cNvCxnSpPr/>
          <p:nvPr/>
        </p:nvCxnSpPr>
        <p:spPr>
          <a:xfrm>
            <a:off x="1412099" y="2687165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" name="椭圆 54"/>
          <p:cNvSpPr/>
          <p:nvPr/>
        </p:nvSpPr>
        <p:spPr>
          <a:xfrm>
            <a:off x="1860335" y="3159589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860335" y="3815938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860335" y="4483506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23130" y="2524917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17915" y="3158462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7915" y="3809201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217915" y="4471159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62" name="直接连接符 46"/>
          <p:cNvCxnSpPr>
            <a:stCxn id="60" idx="6"/>
            <a:endCxn id="63" idx="2"/>
          </p:cNvCxnSpPr>
          <p:nvPr/>
        </p:nvCxnSpPr>
        <p:spPr>
          <a:xfrm flipV="1">
            <a:off x="2174100" y="2681800"/>
            <a:ext cx="1049030" cy="63467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3" name="直接连接符 49"/>
          <p:cNvCxnSpPr>
            <a:stCxn id="55" idx="6"/>
            <a:endCxn id="63" idx="2"/>
          </p:cNvCxnSpPr>
          <p:nvPr/>
        </p:nvCxnSpPr>
        <p:spPr>
          <a:xfrm flipV="1">
            <a:off x="2174100" y="2681800"/>
            <a:ext cx="1049030" cy="1283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直接连接符 51"/>
          <p:cNvCxnSpPr>
            <a:stCxn id="61" idx="6"/>
            <a:endCxn id="63" idx="2"/>
          </p:cNvCxnSpPr>
          <p:nvPr/>
        </p:nvCxnSpPr>
        <p:spPr>
          <a:xfrm flipV="1">
            <a:off x="2174100" y="2681800"/>
            <a:ext cx="1049030" cy="129102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直接连接符 53"/>
          <p:cNvCxnSpPr>
            <a:stCxn id="60" idx="6"/>
            <a:endCxn id="64" idx="2"/>
          </p:cNvCxnSpPr>
          <p:nvPr/>
        </p:nvCxnSpPr>
        <p:spPr>
          <a:xfrm flipV="1">
            <a:off x="2174100" y="3315345"/>
            <a:ext cx="1043815" cy="112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直接连接符 54"/>
          <p:cNvCxnSpPr/>
          <p:nvPr/>
        </p:nvCxnSpPr>
        <p:spPr>
          <a:xfrm flipV="1">
            <a:off x="2174100" y="3971694"/>
            <a:ext cx="1043815" cy="112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直接连接符 55"/>
          <p:cNvCxnSpPr/>
          <p:nvPr/>
        </p:nvCxnSpPr>
        <p:spPr>
          <a:xfrm flipV="1">
            <a:off x="2174100" y="4644135"/>
            <a:ext cx="1043815" cy="112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直接连接符 57"/>
          <p:cNvCxnSpPr>
            <a:stCxn id="62" idx="6"/>
            <a:endCxn id="63" idx="2"/>
          </p:cNvCxnSpPr>
          <p:nvPr/>
        </p:nvCxnSpPr>
        <p:spPr>
          <a:xfrm flipV="1">
            <a:off x="2174100" y="2681800"/>
            <a:ext cx="1049030" cy="195858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9" name="直接连接符 59"/>
          <p:cNvCxnSpPr>
            <a:stCxn id="55" idx="6"/>
          </p:cNvCxnSpPr>
          <p:nvPr/>
        </p:nvCxnSpPr>
        <p:spPr>
          <a:xfrm>
            <a:off x="2174100" y="2694637"/>
            <a:ext cx="1043815" cy="620708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直接连接符 61"/>
          <p:cNvCxnSpPr/>
          <p:nvPr/>
        </p:nvCxnSpPr>
        <p:spPr>
          <a:xfrm>
            <a:off x="2174100" y="3316472"/>
            <a:ext cx="1043815" cy="65522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直接连接符 63"/>
          <p:cNvCxnSpPr>
            <a:stCxn id="61" idx="6"/>
            <a:endCxn id="66" idx="2"/>
          </p:cNvCxnSpPr>
          <p:nvPr/>
        </p:nvCxnSpPr>
        <p:spPr>
          <a:xfrm>
            <a:off x="2174100" y="3972821"/>
            <a:ext cx="1043815" cy="65522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直接连接符 65"/>
          <p:cNvCxnSpPr>
            <a:endCxn id="64" idx="2"/>
          </p:cNvCxnSpPr>
          <p:nvPr/>
        </p:nvCxnSpPr>
        <p:spPr>
          <a:xfrm flipV="1">
            <a:off x="2243261" y="3315345"/>
            <a:ext cx="974654" cy="65634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直接连接符 67"/>
          <p:cNvCxnSpPr>
            <a:stCxn id="62" idx="6"/>
            <a:endCxn id="65" idx="2"/>
          </p:cNvCxnSpPr>
          <p:nvPr/>
        </p:nvCxnSpPr>
        <p:spPr>
          <a:xfrm flipV="1">
            <a:off x="2174100" y="3966084"/>
            <a:ext cx="1043815" cy="67430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直接连接符 69"/>
          <p:cNvCxnSpPr>
            <a:stCxn id="62" idx="6"/>
            <a:endCxn id="64" idx="2"/>
          </p:cNvCxnSpPr>
          <p:nvPr/>
        </p:nvCxnSpPr>
        <p:spPr>
          <a:xfrm flipV="1">
            <a:off x="2174100" y="3315345"/>
            <a:ext cx="1043815" cy="132504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5" name="直接连接符 71"/>
          <p:cNvCxnSpPr>
            <a:stCxn id="55" idx="6"/>
            <a:endCxn id="65" idx="2"/>
          </p:cNvCxnSpPr>
          <p:nvPr/>
        </p:nvCxnSpPr>
        <p:spPr>
          <a:xfrm>
            <a:off x="2174100" y="2694637"/>
            <a:ext cx="1043815" cy="127144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6" name="直接连接符 73"/>
          <p:cNvCxnSpPr>
            <a:stCxn id="60" idx="6"/>
            <a:endCxn id="66" idx="2"/>
          </p:cNvCxnSpPr>
          <p:nvPr/>
        </p:nvCxnSpPr>
        <p:spPr>
          <a:xfrm>
            <a:off x="2174100" y="3316472"/>
            <a:ext cx="1043815" cy="131157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7" name="直接连接符 75"/>
          <p:cNvCxnSpPr>
            <a:stCxn id="55" idx="6"/>
            <a:endCxn id="66" idx="2"/>
          </p:cNvCxnSpPr>
          <p:nvPr/>
        </p:nvCxnSpPr>
        <p:spPr>
          <a:xfrm>
            <a:off x="2174100" y="2694637"/>
            <a:ext cx="1043815" cy="193340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8" name="直线箭头连接符 7"/>
          <p:cNvCxnSpPr/>
          <p:nvPr/>
        </p:nvCxnSpPr>
        <p:spPr>
          <a:xfrm>
            <a:off x="1412099" y="3315345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直线箭头连接符 7"/>
          <p:cNvCxnSpPr/>
          <p:nvPr/>
        </p:nvCxnSpPr>
        <p:spPr>
          <a:xfrm>
            <a:off x="1412099" y="3966084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直线箭头连接符 7"/>
          <p:cNvCxnSpPr/>
          <p:nvPr/>
        </p:nvCxnSpPr>
        <p:spPr>
          <a:xfrm>
            <a:off x="1412099" y="4645262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直线箭头连接符 7"/>
          <p:cNvCxnSpPr/>
          <p:nvPr/>
        </p:nvCxnSpPr>
        <p:spPr>
          <a:xfrm>
            <a:off x="3531680" y="4628042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直线箭头连接符 7"/>
          <p:cNvCxnSpPr/>
          <p:nvPr/>
        </p:nvCxnSpPr>
        <p:spPr>
          <a:xfrm>
            <a:off x="3531680" y="3966084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直线箭头连接符 7"/>
          <p:cNvCxnSpPr/>
          <p:nvPr/>
        </p:nvCxnSpPr>
        <p:spPr>
          <a:xfrm>
            <a:off x="3536895" y="3315345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直线箭头连接符 7"/>
          <p:cNvCxnSpPr/>
          <p:nvPr/>
        </p:nvCxnSpPr>
        <p:spPr>
          <a:xfrm>
            <a:off x="3536895" y="2694637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5" name="椭圆 84"/>
          <p:cNvSpPr/>
          <p:nvPr/>
        </p:nvSpPr>
        <p:spPr>
          <a:xfrm>
            <a:off x="6073337" y="2681799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86" name="直线箭头连接符 7"/>
          <p:cNvCxnSpPr/>
          <p:nvPr/>
        </p:nvCxnSpPr>
        <p:spPr>
          <a:xfrm>
            <a:off x="5625101" y="2831210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254359"/>
              </p:ext>
            </p:extLst>
          </p:nvPr>
        </p:nvGraphicFramePr>
        <p:xfrm>
          <a:off x="5695091" y="2248739"/>
          <a:ext cx="23495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公式" r:id="rId3" imgW="126847" imgH="139531" progId="Equation.3">
                  <p:embed/>
                </p:oleObj>
              </mc:Choice>
              <mc:Fallback>
                <p:oleObj name="公式" r:id="rId3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091" y="2248739"/>
                        <a:ext cx="23495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椭圆 87"/>
          <p:cNvSpPr/>
          <p:nvPr/>
        </p:nvSpPr>
        <p:spPr>
          <a:xfrm>
            <a:off x="6073337" y="3303634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7436132" y="2668962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7430917" y="3953246"/>
            <a:ext cx="313765" cy="31376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91" name="直接连接符 94"/>
          <p:cNvCxnSpPr/>
          <p:nvPr/>
        </p:nvCxnSpPr>
        <p:spPr>
          <a:xfrm flipV="1">
            <a:off x="6387102" y="2825845"/>
            <a:ext cx="1049030" cy="63467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2" name="直接连接符 95"/>
          <p:cNvCxnSpPr/>
          <p:nvPr/>
        </p:nvCxnSpPr>
        <p:spPr>
          <a:xfrm flipV="1">
            <a:off x="6387102" y="2825845"/>
            <a:ext cx="1049030" cy="1283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3" name="直接连接符 102"/>
          <p:cNvCxnSpPr/>
          <p:nvPr/>
        </p:nvCxnSpPr>
        <p:spPr>
          <a:xfrm>
            <a:off x="6387102" y="3460517"/>
            <a:ext cx="1043815" cy="65522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4" name="直接连接符 107"/>
          <p:cNvCxnSpPr/>
          <p:nvPr/>
        </p:nvCxnSpPr>
        <p:spPr>
          <a:xfrm>
            <a:off x="6387102" y="2838682"/>
            <a:ext cx="1043815" cy="127144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5" name="直线箭头连接符 7"/>
          <p:cNvCxnSpPr/>
          <p:nvPr/>
        </p:nvCxnSpPr>
        <p:spPr>
          <a:xfrm>
            <a:off x="5625101" y="3459390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6" name="直线箭头连接符 7"/>
          <p:cNvCxnSpPr/>
          <p:nvPr/>
        </p:nvCxnSpPr>
        <p:spPr>
          <a:xfrm>
            <a:off x="7744682" y="4110129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7" name="直线箭头连接符 7"/>
          <p:cNvCxnSpPr/>
          <p:nvPr/>
        </p:nvCxnSpPr>
        <p:spPr>
          <a:xfrm>
            <a:off x="7749897" y="2838682"/>
            <a:ext cx="448236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775735"/>
              </p:ext>
            </p:extLst>
          </p:nvPr>
        </p:nvGraphicFramePr>
        <p:xfrm>
          <a:off x="7823334" y="2248739"/>
          <a:ext cx="258762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公式" r:id="rId5" imgW="139680" imgH="164880" progId="Equation.3">
                  <p:embed/>
                </p:oleObj>
              </mc:Choice>
              <mc:Fallback>
                <p:oleObj name="公式" r:id="rId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334" y="2248739"/>
                        <a:ext cx="258762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右箭头 98"/>
          <p:cNvSpPr/>
          <p:nvPr/>
        </p:nvSpPr>
        <p:spPr>
          <a:xfrm>
            <a:off x="4520863" y="3490814"/>
            <a:ext cx="617080" cy="348684"/>
          </a:xfrm>
          <a:prstGeom prst="rightArrow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37082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r>
              <a:rPr lang="en-US" altLang="zh-CN" dirty="0"/>
              <a:t>(Regularization)</a:t>
            </a:r>
            <a:endParaRPr kumimoji="1" lang="zh-CN" alt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386840" y="2023872"/>
          <a:ext cx="4425949" cy="1136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公式" r:id="rId3" imgW="1523880" imgH="393480" progId="Equation.3">
                  <p:embed/>
                </p:oleObj>
              </mc:Choice>
              <mc:Fallback>
                <p:oleObj name="公式" r:id="rId3" imgW="1523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6840" y="2023872"/>
                        <a:ext cx="4425949" cy="1136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386840" y="3413846"/>
            <a:ext cx="3848333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/>
              <a:t>参数尽可能接近</a:t>
            </a:r>
            <a:r>
              <a:rPr lang="en-US" altLang="zh-CN" sz="2667" b="1" dirty="0"/>
              <a:t>0</a:t>
            </a:r>
          </a:p>
          <a:p>
            <a:endParaRPr lang="en-US" altLang="zh-CN" sz="2400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186845" y="2418939"/>
          <a:ext cx="368300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6845" y="2418939"/>
                        <a:ext cx="368300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052354" y="2386504"/>
          <a:ext cx="996951" cy="440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公式" r:id="rId7" imgW="342720" imgH="152280" progId="Equation.3">
                  <p:embed/>
                </p:oleObj>
              </mc:Choice>
              <mc:Fallback>
                <p:oleObj name="公式" r:id="rId7" imgW="34272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2354" y="2386504"/>
                        <a:ext cx="996951" cy="440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8164405" y="3059732"/>
          <a:ext cx="884767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公式" r:id="rId9" imgW="304560" imgH="139680" progId="Equation.3">
                  <p:embed/>
                </p:oleObj>
              </mc:Choice>
              <mc:Fallback>
                <p:oleObj name="公式" r:id="rId9" imgW="3045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4405" y="3059732"/>
                        <a:ext cx="884767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10054471" y="2874881"/>
          <a:ext cx="1805516" cy="58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公式" r:id="rId11" imgW="622080" imgH="203040" progId="Equation.3">
                  <p:embed/>
                </p:oleObj>
              </mc:Choice>
              <mc:Fallback>
                <p:oleObj name="公式" r:id="rId11" imgW="622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471" y="2874881"/>
                        <a:ext cx="1805516" cy="5884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/>
          </p:nvPr>
        </p:nvGraphicFramePr>
        <p:xfrm>
          <a:off x="8182995" y="3741926"/>
          <a:ext cx="1623484" cy="51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公式" r:id="rId13" imgW="558720" imgH="177480" progId="Equation.3">
                  <p:embed/>
                </p:oleObj>
              </mc:Choice>
              <mc:Fallback>
                <p:oleObj name="公式" r:id="rId13" imgW="558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2995" y="3741926"/>
                        <a:ext cx="1623484" cy="5143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394319" y="4131583"/>
            <a:ext cx="5860388" cy="161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/>
              <a:t>个别特征的突变对整体影响尽可能小</a:t>
            </a:r>
            <a:endParaRPr lang="en-US" altLang="zh-CN" sz="2667" b="1" dirty="0"/>
          </a:p>
          <a:p>
            <a:endParaRPr lang="en-US" altLang="zh-CN" sz="2400" dirty="0"/>
          </a:p>
          <a:p>
            <a:r>
              <a:rPr lang="zh-CN" altLang="en-US" sz="2400" dirty="0"/>
              <a:t>例：黑天鹅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3" name="右箭头 12"/>
          <p:cNvSpPr/>
          <p:nvPr/>
        </p:nvSpPr>
        <p:spPr>
          <a:xfrm>
            <a:off x="9289855" y="2515267"/>
            <a:ext cx="508624" cy="205303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右箭头 13"/>
          <p:cNvSpPr/>
          <p:nvPr/>
        </p:nvSpPr>
        <p:spPr>
          <a:xfrm>
            <a:off x="9289855" y="3059733"/>
            <a:ext cx="508624" cy="205303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8438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LSTM</a:t>
            </a:r>
            <a:endParaRPr kumimoji="1" lang="zh-CN" altLang="en-US" dirty="0"/>
          </a:p>
        </p:txBody>
      </p:sp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1851" y="1336029"/>
            <a:ext cx="4693195" cy="498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57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32" y="2752382"/>
            <a:ext cx="8151725" cy="32983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L1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L2</a:t>
            </a:r>
            <a:r>
              <a:rPr kumimoji="1" lang="zh-CN" altLang="en-US" dirty="0"/>
              <a:t>正则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34552" y="5881490"/>
            <a:ext cx="5183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en.wikipedia.org</a:t>
            </a:r>
            <a:r>
              <a:rPr kumimoji="1" lang="en-US" altLang="zh-CN" sz="1600" dirty="0"/>
              <a:t>/wiki/Regularization_(mathematics)</a:t>
            </a:r>
            <a:endParaRPr kumimoji="1" lang="zh-CN" altLang="en-US" sz="2400" dirty="0"/>
          </a:p>
        </p:txBody>
      </p:sp>
      <p:sp>
        <p:nvSpPr>
          <p:cNvPr id="11" name="椭圆 10"/>
          <p:cNvSpPr/>
          <p:nvPr/>
        </p:nvSpPr>
        <p:spPr>
          <a:xfrm>
            <a:off x="3464568" y="2600702"/>
            <a:ext cx="1910944" cy="1416428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3282135" y="2158001"/>
            <a:ext cx="2512852" cy="2026108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3915118" y="3015593"/>
            <a:ext cx="737745" cy="742583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7444104" y="2647302"/>
            <a:ext cx="1908664" cy="1416428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7261671" y="2204601"/>
            <a:ext cx="2495036" cy="2026108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椭圆 17"/>
          <p:cNvSpPr/>
          <p:nvPr/>
        </p:nvSpPr>
        <p:spPr>
          <a:xfrm>
            <a:off x="7894654" y="3062193"/>
            <a:ext cx="737745" cy="742583"/>
          </a:xfrm>
          <a:prstGeom prst="ellipse">
            <a:avLst/>
          </a:prstGeom>
          <a:noFill/>
          <a:ln w="127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71141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17" y="2938151"/>
            <a:ext cx="1785468" cy="1793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" y="2938151"/>
            <a:ext cx="1768872" cy="17531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42478" y="4901406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参数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288598" y="48611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数字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65543" y="1799442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逻辑回归识别数字“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”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48" y="2942421"/>
            <a:ext cx="1837947" cy="18379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96564" y="4901406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参数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762710" y="4901406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参数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80" y="2953683"/>
            <a:ext cx="1785397" cy="17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50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梯度消失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07" y="2053721"/>
            <a:ext cx="7394223" cy="3820481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6152445" y="2351853"/>
            <a:ext cx="1900297" cy="3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650074" y="5061186"/>
            <a:ext cx="1900297" cy="3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493926" y="3085629"/>
            <a:ext cx="658519" cy="13734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26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l"/>
            <a:r>
              <a:rPr lang="zh-CN" altLang="en-US" dirty="0"/>
              <a:t>梯度消失</a:t>
            </a:r>
          </a:p>
        </p:txBody>
      </p:sp>
      <p:graphicFrame>
        <p:nvGraphicFramePr>
          <p:cNvPr id="74" name="Object 10"/>
          <p:cNvGraphicFramePr>
            <a:graphicFrameLocks noChangeAspect="1"/>
          </p:cNvGraphicFramePr>
          <p:nvPr>
            <p:extLst/>
          </p:nvPr>
        </p:nvGraphicFramePr>
        <p:xfrm>
          <a:off x="9384958" y="5077200"/>
          <a:ext cx="1388533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5" name="公式" r:id="rId3" imgW="520547" imgH="253939" progId="Equation.3">
                  <p:embed/>
                </p:oleObj>
              </mc:Choice>
              <mc:Fallback>
                <p:oleObj name="公式" r:id="rId3" imgW="520547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4958" y="5077200"/>
                        <a:ext cx="1388533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椭圆 74"/>
          <p:cNvSpPr/>
          <p:nvPr/>
        </p:nvSpPr>
        <p:spPr>
          <a:xfrm>
            <a:off x="2152204" y="2748949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76" name="Object 4"/>
          <p:cNvGraphicFramePr>
            <a:graphicFrameLocks noChangeAspect="1"/>
          </p:cNvGraphicFramePr>
          <p:nvPr>
            <p:extLst/>
          </p:nvPr>
        </p:nvGraphicFramePr>
        <p:xfrm>
          <a:off x="1163102" y="3596237"/>
          <a:ext cx="438149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6" name="公式" r:id="rId5" imgW="177815" imgH="164603" progId="Equation.3">
                  <p:embed/>
                </p:oleObj>
              </mc:Choice>
              <mc:Fallback>
                <p:oleObj name="公式" r:id="rId5" imgW="177815" imgH="1646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102" y="3596237"/>
                        <a:ext cx="438149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椭圆 76"/>
          <p:cNvSpPr/>
          <p:nvPr/>
        </p:nvSpPr>
        <p:spPr>
          <a:xfrm>
            <a:off x="2152204" y="357806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8" name="椭圆 77"/>
          <p:cNvSpPr/>
          <p:nvPr/>
        </p:nvSpPr>
        <p:spPr>
          <a:xfrm>
            <a:off x="2152204" y="4453194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9" name="椭圆 78"/>
          <p:cNvSpPr/>
          <p:nvPr/>
        </p:nvSpPr>
        <p:spPr>
          <a:xfrm>
            <a:off x="3969264" y="206738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0" name="椭圆 79"/>
          <p:cNvSpPr/>
          <p:nvPr/>
        </p:nvSpPr>
        <p:spPr>
          <a:xfrm>
            <a:off x="3962310" y="2912109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1" name="椭圆 80"/>
          <p:cNvSpPr/>
          <p:nvPr/>
        </p:nvSpPr>
        <p:spPr>
          <a:xfrm>
            <a:off x="3962310" y="3779761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2" name="椭圆 81"/>
          <p:cNvSpPr/>
          <p:nvPr/>
        </p:nvSpPr>
        <p:spPr>
          <a:xfrm>
            <a:off x="3962310" y="466237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83" name="直接连接符 12"/>
          <p:cNvCxnSpPr>
            <a:stCxn id="77" idx="6"/>
            <a:endCxn id="79" idx="2"/>
          </p:cNvCxnSpPr>
          <p:nvPr/>
        </p:nvCxnSpPr>
        <p:spPr>
          <a:xfrm flipV="1">
            <a:off x="2570556" y="2276559"/>
            <a:ext cx="1398707" cy="15106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13"/>
          <p:cNvCxnSpPr>
            <a:stCxn id="75" idx="6"/>
            <a:endCxn id="79" idx="2"/>
          </p:cNvCxnSpPr>
          <p:nvPr/>
        </p:nvCxnSpPr>
        <p:spPr>
          <a:xfrm flipV="1">
            <a:off x="2570556" y="2276559"/>
            <a:ext cx="1398707" cy="68156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14"/>
          <p:cNvCxnSpPr>
            <a:stCxn id="78" idx="6"/>
            <a:endCxn id="79" idx="2"/>
          </p:cNvCxnSpPr>
          <p:nvPr/>
        </p:nvCxnSpPr>
        <p:spPr>
          <a:xfrm flipV="1">
            <a:off x="2570556" y="2276559"/>
            <a:ext cx="1398707" cy="2385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5"/>
          <p:cNvCxnSpPr>
            <a:stCxn id="77" idx="6"/>
            <a:endCxn id="80" idx="2"/>
          </p:cNvCxnSpPr>
          <p:nvPr/>
        </p:nvCxnSpPr>
        <p:spPr>
          <a:xfrm flipV="1">
            <a:off x="2570557" y="3121286"/>
            <a:ext cx="1391753" cy="66595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6"/>
          <p:cNvCxnSpPr>
            <a:stCxn id="77" idx="6"/>
          </p:cNvCxnSpPr>
          <p:nvPr/>
        </p:nvCxnSpPr>
        <p:spPr>
          <a:xfrm>
            <a:off x="2570557" y="3787239"/>
            <a:ext cx="1391753" cy="2091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17"/>
          <p:cNvCxnSpPr>
            <a:stCxn id="75" idx="6"/>
            <a:endCxn id="80" idx="2"/>
          </p:cNvCxnSpPr>
          <p:nvPr/>
        </p:nvCxnSpPr>
        <p:spPr>
          <a:xfrm>
            <a:off x="2570557" y="2958125"/>
            <a:ext cx="1391753" cy="1631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18"/>
          <p:cNvCxnSpPr>
            <a:stCxn id="78" idx="6"/>
            <a:endCxn id="82" idx="2"/>
          </p:cNvCxnSpPr>
          <p:nvPr/>
        </p:nvCxnSpPr>
        <p:spPr>
          <a:xfrm>
            <a:off x="2570557" y="4662372"/>
            <a:ext cx="1391753" cy="2091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19"/>
          <p:cNvCxnSpPr>
            <a:stCxn id="75" idx="6"/>
            <a:endCxn id="81" idx="2"/>
          </p:cNvCxnSpPr>
          <p:nvPr/>
        </p:nvCxnSpPr>
        <p:spPr>
          <a:xfrm>
            <a:off x="2570557" y="2958126"/>
            <a:ext cx="1391753" cy="1030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20"/>
          <p:cNvCxnSpPr>
            <a:stCxn id="77" idx="6"/>
            <a:endCxn id="82" idx="2"/>
          </p:cNvCxnSpPr>
          <p:nvPr/>
        </p:nvCxnSpPr>
        <p:spPr>
          <a:xfrm>
            <a:off x="2570557" y="3787239"/>
            <a:ext cx="1391753" cy="108430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21"/>
          <p:cNvCxnSpPr>
            <a:stCxn id="75" idx="6"/>
            <a:endCxn id="82" idx="2"/>
          </p:cNvCxnSpPr>
          <p:nvPr/>
        </p:nvCxnSpPr>
        <p:spPr>
          <a:xfrm>
            <a:off x="2570557" y="2958126"/>
            <a:ext cx="1391753" cy="19134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5779370" y="208449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4" name="椭圆 93"/>
          <p:cNvSpPr/>
          <p:nvPr/>
        </p:nvSpPr>
        <p:spPr>
          <a:xfrm>
            <a:off x="5772417" y="2929225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5" name="椭圆 94"/>
          <p:cNvSpPr/>
          <p:nvPr/>
        </p:nvSpPr>
        <p:spPr>
          <a:xfrm>
            <a:off x="5772417" y="3796877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6" name="椭圆 95"/>
          <p:cNvSpPr/>
          <p:nvPr/>
        </p:nvSpPr>
        <p:spPr>
          <a:xfrm>
            <a:off x="5772417" y="467948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97" name="直接连接符 26"/>
          <p:cNvCxnSpPr>
            <a:endCxn id="93" idx="2"/>
          </p:cNvCxnSpPr>
          <p:nvPr/>
        </p:nvCxnSpPr>
        <p:spPr>
          <a:xfrm flipV="1">
            <a:off x="4380663" y="2293675"/>
            <a:ext cx="1398707" cy="8462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27"/>
          <p:cNvCxnSpPr>
            <a:endCxn id="93" idx="2"/>
          </p:cNvCxnSpPr>
          <p:nvPr/>
        </p:nvCxnSpPr>
        <p:spPr>
          <a:xfrm flipV="1">
            <a:off x="4380663" y="2293675"/>
            <a:ext cx="1398707" cy="171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28"/>
          <p:cNvCxnSpPr>
            <a:endCxn id="93" idx="2"/>
          </p:cNvCxnSpPr>
          <p:nvPr/>
        </p:nvCxnSpPr>
        <p:spPr>
          <a:xfrm flipV="1">
            <a:off x="4380663" y="2293676"/>
            <a:ext cx="1398707" cy="17213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29"/>
          <p:cNvCxnSpPr>
            <a:endCxn id="94" idx="2"/>
          </p:cNvCxnSpPr>
          <p:nvPr/>
        </p:nvCxnSpPr>
        <p:spPr>
          <a:xfrm flipV="1">
            <a:off x="4380664" y="3138402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30"/>
          <p:cNvCxnSpPr/>
          <p:nvPr/>
        </p:nvCxnSpPr>
        <p:spPr>
          <a:xfrm flipV="1">
            <a:off x="4380664" y="4013534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31"/>
          <p:cNvCxnSpPr/>
          <p:nvPr/>
        </p:nvCxnSpPr>
        <p:spPr>
          <a:xfrm flipV="1">
            <a:off x="4380664" y="4910122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32"/>
          <p:cNvCxnSpPr>
            <a:endCxn id="93" idx="2"/>
          </p:cNvCxnSpPr>
          <p:nvPr/>
        </p:nvCxnSpPr>
        <p:spPr>
          <a:xfrm flipV="1">
            <a:off x="4380663" y="2293675"/>
            <a:ext cx="1398707" cy="26114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33"/>
          <p:cNvCxnSpPr/>
          <p:nvPr/>
        </p:nvCxnSpPr>
        <p:spPr>
          <a:xfrm>
            <a:off x="4380664" y="2310791"/>
            <a:ext cx="1391753" cy="8276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34"/>
          <p:cNvCxnSpPr/>
          <p:nvPr/>
        </p:nvCxnSpPr>
        <p:spPr>
          <a:xfrm>
            <a:off x="4380664" y="3139904"/>
            <a:ext cx="1391753" cy="8736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35"/>
          <p:cNvCxnSpPr>
            <a:endCxn id="96" idx="2"/>
          </p:cNvCxnSpPr>
          <p:nvPr/>
        </p:nvCxnSpPr>
        <p:spPr>
          <a:xfrm>
            <a:off x="4380664" y="4015037"/>
            <a:ext cx="1391753" cy="87362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36"/>
          <p:cNvCxnSpPr>
            <a:endCxn id="94" idx="2"/>
          </p:cNvCxnSpPr>
          <p:nvPr/>
        </p:nvCxnSpPr>
        <p:spPr>
          <a:xfrm flipV="1">
            <a:off x="4472877" y="3138402"/>
            <a:ext cx="1299539" cy="8751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37"/>
          <p:cNvCxnSpPr>
            <a:endCxn id="95" idx="2"/>
          </p:cNvCxnSpPr>
          <p:nvPr/>
        </p:nvCxnSpPr>
        <p:spPr>
          <a:xfrm flipV="1">
            <a:off x="4380664" y="4006054"/>
            <a:ext cx="1391753" cy="899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38"/>
          <p:cNvCxnSpPr>
            <a:endCxn id="94" idx="2"/>
          </p:cNvCxnSpPr>
          <p:nvPr/>
        </p:nvCxnSpPr>
        <p:spPr>
          <a:xfrm flipV="1">
            <a:off x="4380664" y="3138402"/>
            <a:ext cx="1391753" cy="17667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39"/>
          <p:cNvCxnSpPr>
            <a:endCxn id="95" idx="2"/>
          </p:cNvCxnSpPr>
          <p:nvPr/>
        </p:nvCxnSpPr>
        <p:spPr>
          <a:xfrm>
            <a:off x="4380664" y="2310791"/>
            <a:ext cx="1391753" cy="16952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40"/>
          <p:cNvCxnSpPr>
            <a:endCxn id="96" idx="2"/>
          </p:cNvCxnSpPr>
          <p:nvPr/>
        </p:nvCxnSpPr>
        <p:spPr>
          <a:xfrm>
            <a:off x="4380664" y="3139904"/>
            <a:ext cx="1391753" cy="17487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41"/>
          <p:cNvCxnSpPr>
            <a:endCxn id="96" idx="2"/>
          </p:cNvCxnSpPr>
          <p:nvPr/>
        </p:nvCxnSpPr>
        <p:spPr>
          <a:xfrm>
            <a:off x="4380664" y="2310792"/>
            <a:ext cx="1391753" cy="25778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椭圆 112"/>
          <p:cNvSpPr/>
          <p:nvPr/>
        </p:nvSpPr>
        <p:spPr>
          <a:xfrm>
            <a:off x="7497262" y="2086001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4" name="椭圆 113"/>
          <p:cNvSpPr/>
          <p:nvPr/>
        </p:nvSpPr>
        <p:spPr>
          <a:xfrm>
            <a:off x="7490309" y="293072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5" name="椭圆 114"/>
          <p:cNvSpPr/>
          <p:nvPr/>
        </p:nvSpPr>
        <p:spPr>
          <a:xfrm>
            <a:off x="7490309" y="3798380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6" name="椭圆 115"/>
          <p:cNvSpPr/>
          <p:nvPr/>
        </p:nvSpPr>
        <p:spPr>
          <a:xfrm>
            <a:off x="7490309" y="4680990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7" name="椭圆 116"/>
          <p:cNvSpPr/>
          <p:nvPr/>
        </p:nvSpPr>
        <p:spPr>
          <a:xfrm>
            <a:off x="9300416" y="2947844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8" name="椭圆 117"/>
          <p:cNvSpPr/>
          <p:nvPr/>
        </p:nvSpPr>
        <p:spPr>
          <a:xfrm>
            <a:off x="9300416" y="3815496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9" name="直接连接符 48"/>
          <p:cNvCxnSpPr>
            <a:endCxn id="117" idx="2"/>
          </p:cNvCxnSpPr>
          <p:nvPr/>
        </p:nvCxnSpPr>
        <p:spPr>
          <a:xfrm flipV="1">
            <a:off x="7908662" y="3157021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49"/>
          <p:cNvCxnSpPr/>
          <p:nvPr/>
        </p:nvCxnSpPr>
        <p:spPr>
          <a:xfrm flipV="1">
            <a:off x="7908662" y="4032153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50"/>
          <p:cNvCxnSpPr/>
          <p:nvPr/>
        </p:nvCxnSpPr>
        <p:spPr>
          <a:xfrm>
            <a:off x="7908662" y="2329409"/>
            <a:ext cx="1391753" cy="8276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51"/>
          <p:cNvCxnSpPr/>
          <p:nvPr/>
        </p:nvCxnSpPr>
        <p:spPr>
          <a:xfrm>
            <a:off x="7908662" y="3158523"/>
            <a:ext cx="1391753" cy="8736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52"/>
          <p:cNvCxnSpPr>
            <a:stCxn id="115" idx="6"/>
            <a:endCxn id="117" idx="2"/>
          </p:cNvCxnSpPr>
          <p:nvPr/>
        </p:nvCxnSpPr>
        <p:spPr>
          <a:xfrm flipV="1">
            <a:off x="7908662" y="3157020"/>
            <a:ext cx="1391753" cy="850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53"/>
          <p:cNvCxnSpPr>
            <a:endCxn id="118" idx="2"/>
          </p:cNvCxnSpPr>
          <p:nvPr/>
        </p:nvCxnSpPr>
        <p:spPr>
          <a:xfrm flipV="1">
            <a:off x="7908662" y="4024673"/>
            <a:ext cx="1391753" cy="899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54"/>
          <p:cNvCxnSpPr>
            <a:endCxn id="117" idx="2"/>
          </p:cNvCxnSpPr>
          <p:nvPr/>
        </p:nvCxnSpPr>
        <p:spPr>
          <a:xfrm flipV="1">
            <a:off x="7908662" y="3157020"/>
            <a:ext cx="1391753" cy="17667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55"/>
          <p:cNvCxnSpPr>
            <a:endCxn id="118" idx="2"/>
          </p:cNvCxnSpPr>
          <p:nvPr/>
        </p:nvCxnSpPr>
        <p:spPr>
          <a:xfrm>
            <a:off x="7908662" y="2329410"/>
            <a:ext cx="1391753" cy="16952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56"/>
          <p:cNvCxnSpPr>
            <a:stCxn id="78" idx="6"/>
            <a:endCxn id="81" idx="2"/>
          </p:cNvCxnSpPr>
          <p:nvPr/>
        </p:nvCxnSpPr>
        <p:spPr>
          <a:xfrm flipV="1">
            <a:off x="2570557" y="3988938"/>
            <a:ext cx="1391753" cy="67343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57"/>
          <p:cNvCxnSpPr>
            <a:endCxn id="80" idx="2"/>
          </p:cNvCxnSpPr>
          <p:nvPr/>
        </p:nvCxnSpPr>
        <p:spPr>
          <a:xfrm rot="5400000" flipH="1" flipV="1">
            <a:off x="2503859" y="3194937"/>
            <a:ext cx="1532103" cy="13848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61"/>
          <p:cNvCxnSpPr>
            <a:endCxn id="75" idx="2"/>
          </p:cNvCxnSpPr>
          <p:nvPr/>
        </p:nvCxnSpPr>
        <p:spPr>
          <a:xfrm>
            <a:off x="1735303" y="2958126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62"/>
          <p:cNvCxnSpPr/>
          <p:nvPr/>
        </p:nvCxnSpPr>
        <p:spPr>
          <a:xfrm>
            <a:off x="1735303" y="3815495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63"/>
          <p:cNvCxnSpPr/>
          <p:nvPr/>
        </p:nvCxnSpPr>
        <p:spPr>
          <a:xfrm>
            <a:off x="1732302" y="4662371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64"/>
          <p:cNvCxnSpPr/>
          <p:nvPr/>
        </p:nvCxnSpPr>
        <p:spPr>
          <a:xfrm>
            <a:off x="9718769" y="3167302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65"/>
          <p:cNvCxnSpPr/>
          <p:nvPr/>
        </p:nvCxnSpPr>
        <p:spPr>
          <a:xfrm>
            <a:off x="9718769" y="4033655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4" name="Object 6"/>
          <p:cNvGraphicFramePr>
            <a:graphicFrameLocks noChangeAspect="1"/>
          </p:cNvGraphicFramePr>
          <p:nvPr>
            <p:extLst/>
          </p:nvPr>
        </p:nvGraphicFramePr>
        <p:xfrm>
          <a:off x="10389697" y="3441467"/>
          <a:ext cx="345016" cy="404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7" name="公式" r:id="rId7" imgW="139616" imgH="165000" progId="Equation.3">
                  <p:embed/>
                </p:oleObj>
              </mc:Choice>
              <mc:Fallback>
                <p:oleObj name="公式" r:id="rId7" imgW="139616" imgH="16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697" y="3441467"/>
                        <a:ext cx="345016" cy="404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67"/>
          <p:cNvSpPr txBox="1"/>
          <p:nvPr/>
        </p:nvSpPr>
        <p:spPr>
          <a:xfrm>
            <a:off x="6462510" y="3305937"/>
            <a:ext cx="6238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graphicFrame>
        <p:nvGraphicFramePr>
          <p:cNvPr id="136" name="Object 10"/>
          <p:cNvGraphicFramePr>
            <a:graphicFrameLocks noChangeAspect="1"/>
          </p:cNvGraphicFramePr>
          <p:nvPr>
            <p:extLst/>
          </p:nvPr>
        </p:nvGraphicFramePr>
        <p:xfrm>
          <a:off x="7434440" y="5080720"/>
          <a:ext cx="16256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8" name="公式" r:id="rId9" imgW="609233" imgH="253939" progId="Equation.3">
                  <p:embed/>
                </p:oleObj>
              </mc:Choice>
              <mc:Fallback>
                <p:oleObj name="公式" r:id="rId9" imgW="609233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440" y="5080720"/>
                        <a:ext cx="16256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0"/>
          <p:cNvGraphicFramePr>
            <a:graphicFrameLocks noChangeAspect="1"/>
          </p:cNvGraphicFramePr>
          <p:nvPr>
            <p:extLst/>
          </p:nvPr>
        </p:nvGraphicFramePr>
        <p:xfrm>
          <a:off x="5499604" y="5080826"/>
          <a:ext cx="14224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9" name="公式" r:id="rId11" imgW="533216" imgH="253939" progId="Equation.3">
                  <p:embed/>
                </p:oleObj>
              </mc:Choice>
              <mc:Fallback>
                <p:oleObj name="公式" r:id="rId11" imgW="533216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604" y="5080826"/>
                        <a:ext cx="14224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0"/>
          <p:cNvGraphicFramePr>
            <a:graphicFrameLocks noChangeAspect="1"/>
          </p:cNvGraphicFramePr>
          <p:nvPr>
            <p:extLst/>
          </p:nvPr>
        </p:nvGraphicFramePr>
        <p:xfrm>
          <a:off x="3785727" y="5106823"/>
          <a:ext cx="14224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0" name="公式" r:id="rId13" imgW="533216" imgH="253939" progId="Equation.3">
                  <p:embed/>
                </p:oleObj>
              </mc:Choice>
              <mc:Fallback>
                <p:oleObj name="公式" r:id="rId13" imgW="533216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727" y="5106823"/>
                        <a:ext cx="14224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0"/>
          <p:cNvGraphicFramePr>
            <a:graphicFrameLocks noChangeAspect="1"/>
          </p:cNvGraphicFramePr>
          <p:nvPr>
            <p:extLst/>
          </p:nvPr>
        </p:nvGraphicFramePr>
        <p:xfrm>
          <a:off x="1943610" y="5099343"/>
          <a:ext cx="1388533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1" name="公式" r:id="rId15" imgW="520547" imgH="253939" progId="Equation.3">
                  <p:embed/>
                </p:oleObj>
              </mc:Choice>
              <mc:Fallback>
                <p:oleObj name="公式" r:id="rId15" imgW="520547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610" y="5099343"/>
                        <a:ext cx="1388533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765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梯度消失练习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7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梯度爆炸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066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Playground.tensorflow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1863686"/>
            <a:ext cx="8154311" cy="4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4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练习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498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3BB9C6-5518-49A3-BAA4-7C1F29F5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第二天主要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927BE7-073A-4110-B00D-08C99804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zh-CN" altLang="en-US" sz="2400" dirty="0" smtClean="0"/>
              <a:t>上午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学习率调整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花卉数据集介绍及花卉分类练习</a:t>
            </a:r>
            <a:endParaRPr lang="en-US" altLang="zh-CN" sz="2400" dirty="0" smtClean="0"/>
          </a:p>
          <a:p>
            <a:pPr marL="201168" lvl="1" indent="0">
              <a:buNone/>
            </a:pPr>
            <a:endParaRPr lang="en-US" altLang="zh-CN" sz="2400" dirty="0" smtClean="0"/>
          </a:p>
          <a:p>
            <a:pPr marL="201168" lvl="1" indent="0">
              <a:buNone/>
            </a:pPr>
            <a:r>
              <a:rPr lang="zh-CN" altLang="en-US" sz="2400" dirty="0" smtClean="0"/>
              <a:t>下午</a:t>
            </a:r>
            <a:endParaRPr lang="en-US" alt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花卉识别模型优化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报告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94893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学习率</a:t>
            </a:r>
          </a:p>
        </p:txBody>
      </p:sp>
      <p:sp>
        <p:nvSpPr>
          <p:cNvPr id="6" name="椭圆 5"/>
          <p:cNvSpPr/>
          <p:nvPr/>
        </p:nvSpPr>
        <p:spPr>
          <a:xfrm>
            <a:off x="3202441" y="3607247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8110357" y="2648168"/>
          <a:ext cx="790531" cy="47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公式" r:id="rId3" imgW="342625" imgH="203261" progId="Equation.3">
                  <p:embed/>
                </p:oleObj>
              </mc:Choice>
              <mc:Fallback>
                <p:oleObj name="公式" r:id="rId3" imgW="342625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0357" y="2648168"/>
                        <a:ext cx="790531" cy="473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>
            <a:off x="6336895" y="2783829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7234014" y="4953946"/>
          <a:ext cx="3333749" cy="58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公式" r:id="rId5" imgW="1282585" imgH="228738" progId="Equation.3">
                  <p:embed/>
                </p:oleObj>
              </mc:Choice>
              <mc:Fallback>
                <p:oleObj name="公式" r:id="rId5" imgW="1282585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014" y="4953946"/>
                        <a:ext cx="3333749" cy="580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任意形状 14"/>
          <p:cNvSpPr/>
          <p:nvPr/>
        </p:nvSpPr>
        <p:spPr>
          <a:xfrm>
            <a:off x="1619251" y="2952752"/>
            <a:ext cx="6282267" cy="1832273"/>
          </a:xfrm>
          <a:custGeom>
            <a:avLst/>
            <a:gdLst>
              <a:gd name="connsiteX0" fmla="*/ 0 w 3357563"/>
              <a:gd name="connsiteY0" fmla="*/ 171450 h 1374205"/>
              <a:gd name="connsiteX1" fmla="*/ 214313 w 3357563"/>
              <a:gd name="connsiteY1" fmla="*/ 485775 h 1374205"/>
              <a:gd name="connsiteX2" fmla="*/ 671513 w 3357563"/>
              <a:gd name="connsiteY2" fmla="*/ 628650 h 1374205"/>
              <a:gd name="connsiteX3" fmla="*/ 1143000 w 3357563"/>
              <a:gd name="connsiteY3" fmla="*/ 985837 h 1374205"/>
              <a:gd name="connsiteX4" fmla="*/ 1385888 w 3357563"/>
              <a:gd name="connsiteY4" fmla="*/ 1371600 h 1374205"/>
              <a:gd name="connsiteX5" fmla="*/ 1600200 w 3357563"/>
              <a:gd name="connsiteY5" fmla="*/ 785812 h 1374205"/>
              <a:gd name="connsiteX6" fmla="*/ 1814513 w 3357563"/>
              <a:gd name="connsiteY6" fmla="*/ 528637 h 1374205"/>
              <a:gd name="connsiteX7" fmla="*/ 2243138 w 3357563"/>
              <a:gd name="connsiteY7" fmla="*/ 257175 h 1374205"/>
              <a:gd name="connsiteX8" fmla="*/ 3357563 w 3357563"/>
              <a:gd name="connsiteY8" fmla="*/ 0 h 137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7563" h="1374205">
                <a:moveTo>
                  <a:pt x="0" y="171450"/>
                </a:moveTo>
                <a:cubicBezTo>
                  <a:pt x="51197" y="290512"/>
                  <a:pt x="102394" y="409575"/>
                  <a:pt x="214313" y="485775"/>
                </a:cubicBezTo>
                <a:cubicBezTo>
                  <a:pt x="326232" y="561975"/>
                  <a:pt x="516732" y="545306"/>
                  <a:pt x="671513" y="628650"/>
                </a:cubicBezTo>
                <a:cubicBezTo>
                  <a:pt x="826294" y="711994"/>
                  <a:pt x="1023938" y="862012"/>
                  <a:pt x="1143000" y="985837"/>
                </a:cubicBezTo>
                <a:cubicBezTo>
                  <a:pt x="1262062" y="1109662"/>
                  <a:pt x="1309688" y="1404937"/>
                  <a:pt x="1385888" y="1371600"/>
                </a:cubicBezTo>
                <a:cubicBezTo>
                  <a:pt x="1462088" y="1338263"/>
                  <a:pt x="1528762" y="926306"/>
                  <a:pt x="1600200" y="785812"/>
                </a:cubicBezTo>
                <a:cubicBezTo>
                  <a:pt x="1671638" y="645318"/>
                  <a:pt x="1707357" y="616743"/>
                  <a:pt x="1814513" y="528637"/>
                </a:cubicBezTo>
                <a:cubicBezTo>
                  <a:pt x="1921669" y="440531"/>
                  <a:pt x="1985963" y="345281"/>
                  <a:pt x="2243138" y="257175"/>
                </a:cubicBezTo>
                <a:cubicBezTo>
                  <a:pt x="2500313" y="169069"/>
                  <a:pt x="3357563" y="0"/>
                  <a:pt x="3357563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7" name="直线箭头连接符 16"/>
          <p:cNvCxnSpPr>
            <a:stCxn id="6" idx="6"/>
            <a:endCxn id="10" idx="2"/>
          </p:cNvCxnSpPr>
          <p:nvPr/>
        </p:nvCxnSpPr>
        <p:spPr>
          <a:xfrm flipV="1">
            <a:off x="3520751" y="2952752"/>
            <a:ext cx="2816144" cy="823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820585" y="411081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0" name="直线箭头连接符 19"/>
          <p:cNvCxnSpPr>
            <a:stCxn id="6" idx="5"/>
            <a:endCxn id="19" idx="1"/>
          </p:cNvCxnSpPr>
          <p:nvPr/>
        </p:nvCxnSpPr>
        <p:spPr>
          <a:xfrm>
            <a:off x="3474136" y="3895614"/>
            <a:ext cx="393065" cy="264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92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的数字识别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764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学习率</a:t>
            </a:r>
          </a:p>
        </p:txBody>
      </p:sp>
      <p:sp>
        <p:nvSpPr>
          <p:cNvPr id="4" name="任意形状 3"/>
          <p:cNvSpPr/>
          <p:nvPr/>
        </p:nvSpPr>
        <p:spPr>
          <a:xfrm>
            <a:off x="2169340" y="2670401"/>
            <a:ext cx="2914651" cy="2876551"/>
          </a:xfrm>
          <a:custGeom>
            <a:avLst/>
            <a:gdLst>
              <a:gd name="connsiteX0" fmla="*/ 0 w 2185988"/>
              <a:gd name="connsiteY0" fmla="*/ 0 h 2157413"/>
              <a:gd name="connsiteX1" fmla="*/ 1014413 w 2185988"/>
              <a:gd name="connsiteY1" fmla="*/ 2157413 h 2157413"/>
              <a:gd name="connsiteX2" fmla="*/ 2185988 w 2185988"/>
              <a:gd name="connsiteY2" fmla="*/ 0 h 215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988" h="2157413">
                <a:moveTo>
                  <a:pt x="0" y="0"/>
                </a:moveTo>
                <a:cubicBezTo>
                  <a:pt x="325041" y="1078706"/>
                  <a:pt x="650082" y="2157413"/>
                  <a:pt x="1014413" y="2157413"/>
                </a:cubicBezTo>
                <a:cubicBezTo>
                  <a:pt x="1378744" y="2157413"/>
                  <a:pt x="2185988" y="0"/>
                  <a:pt x="2185988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5" name="任意形状 4"/>
          <p:cNvSpPr/>
          <p:nvPr/>
        </p:nvSpPr>
        <p:spPr>
          <a:xfrm>
            <a:off x="7677149" y="2667001"/>
            <a:ext cx="2914651" cy="2876551"/>
          </a:xfrm>
          <a:custGeom>
            <a:avLst/>
            <a:gdLst>
              <a:gd name="connsiteX0" fmla="*/ 0 w 2185988"/>
              <a:gd name="connsiteY0" fmla="*/ 0 h 2157413"/>
              <a:gd name="connsiteX1" fmla="*/ 1014413 w 2185988"/>
              <a:gd name="connsiteY1" fmla="*/ 2157413 h 2157413"/>
              <a:gd name="connsiteX2" fmla="*/ 2185988 w 2185988"/>
              <a:gd name="connsiteY2" fmla="*/ 0 h 215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988" h="2157413">
                <a:moveTo>
                  <a:pt x="0" y="0"/>
                </a:moveTo>
                <a:cubicBezTo>
                  <a:pt x="325041" y="1078706"/>
                  <a:pt x="650082" y="2157413"/>
                  <a:pt x="1014413" y="2157413"/>
                </a:cubicBezTo>
                <a:cubicBezTo>
                  <a:pt x="1378744" y="2157413"/>
                  <a:pt x="2185988" y="0"/>
                  <a:pt x="2185988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2169341" y="25404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2404695" y="332576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2621002" y="393109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2773397" y="436923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2906747" y="469922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3056865" y="4939880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3180214" y="5070700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2366596" y="2902035"/>
            <a:ext cx="122816" cy="47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4"/>
            <a:endCxn id="8" idx="1"/>
          </p:cNvCxnSpPr>
          <p:nvPr/>
        </p:nvCxnSpPr>
        <p:spPr>
          <a:xfrm>
            <a:off x="2563851" y="3663604"/>
            <a:ext cx="103767" cy="3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8" idx="4"/>
            <a:endCxn id="9" idx="1"/>
          </p:cNvCxnSpPr>
          <p:nvPr/>
        </p:nvCxnSpPr>
        <p:spPr>
          <a:xfrm>
            <a:off x="2780158" y="4268934"/>
            <a:ext cx="39855" cy="14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005810" y="3473963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9908039" y="33050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4" name="椭圆 23"/>
          <p:cNvSpPr/>
          <p:nvPr/>
        </p:nvSpPr>
        <p:spPr>
          <a:xfrm>
            <a:off x="7846654" y="3082357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5" name="椭圆 24"/>
          <p:cNvSpPr/>
          <p:nvPr/>
        </p:nvSpPr>
        <p:spPr>
          <a:xfrm>
            <a:off x="10067194" y="294482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6" name="直线箭头连接符 25"/>
          <p:cNvCxnSpPr>
            <a:stCxn id="21" idx="6"/>
            <a:endCxn id="22" idx="2"/>
          </p:cNvCxnSpPr>
          <p:nvPr/>
        </p:nvCxnSpPr>
        <p:spPr>
          <a:xfrm flipV="1">
            <a:off x="8324121" y="3473964"/>
            <a:ext cx="1583919" cy="16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25" idx="2"/>
          </p:cNvCxnSpPr>
          <p:nvPr/>
        </p:nvCxnSpPr>
        <p:spPr>
          <a:xfrm flipV="1">
            <a:off x="8164964" y="3113747"/>
            <a:ext cx="1902229" cy="7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2" idx="1"/>
            <a:endCxn id="24" idx="6"/>
          </p:cNvCxnSpPr>
          <p:nvPr/>
        </p:nvCxnSpPr>
        <p:spPr>
          <a:xfrm flipH="1" flipV="1">
            <a:off x="8164964" y="3251279"/>
            <a:ext cx="1789691" cy="10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906747" y="5986431"/>
                <a:ext cx="11108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＝0.01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7" y="5986431"/>
                <a:ext cx="1110881" cy="369332"/>
              </a:xfrm>
              <a:prstGeom prst="rect">
                <a:avLst/>
              </a:prstGeom>
              <a:blipFill>
                <a:blip r:embed="rId3"/>
                <a:stretch>
                  <a:fillRect l="-6593" r="-604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619225" y="5967768"/>
                <a:ext cx="940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＝0.1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25" y="5967768"/>
                <a:ext cx="940962" cy="369332"/>
              </a:xfrm>
              <a:prstGeom prst="rect">
                <a:avLst/>
              </a:prstGeom>
              <a:blipFill>
                <a:blip r:embed="rId4"/>
                <a:stretch>
                  <a:fillRect l="-7792" r="-714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19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97280" y="2099464"/>
            <a:ext cx="10203051" cy="36154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2800" dirty="0"/>
              <a:t>随着学习进程减小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自适应学习率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00550" y="2971800"/>
                <a:ext cx="2038351" cy="93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2971800"/>
                <a:ext cx="2038351" cy="935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096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学习率调整练习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148127"/>
      </p:ext>
    </p:extLst>
  </p:cSld>
  <p:clrMapOvr>
    <a:masterClrMapping/>
  </p:clrMapOvr>
  <p:transition advTm="1872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花卉数据集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特点：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图片</a:t>
            </a:r>
            <a:r>
              <a:rPr kumimoji="1" lang="en-US" altLang="zh-CN" sz="2400" dirty="0" smtClean="0"/>
              <a:t>RGB</a:t>
            </a:r>
            <a:r>
              <a:rPr kumimoji="1" lang="zh-CN" altLang="en-US" sz="2400" dirty="0" smtClean="0"/>
              <a:t>三通道的，而之前</a:t>
            </a:r>
            <a:r>
              <a:rPr kumimoji="1" lang="en-US" altLang="zh-CN" sz="2400" dirty="0" err="1" smtClean="0"/>
              <a:t>minist</a:t>
            </a:r>
            <a:r>
              <a:rPr kumimoji="1" lang="zh-CN" altLang="en-US" sz="2400" dirty="0" smtClean="0"/>
              <a:t>数据集是单通道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一共</a:t>
            </a:r>
            <a:r>
              <a:rPr kumimoji="1" lang="zh-CN" altLang="en-US" sz="2400" dirty="0"/>
              <a:t>是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类图片：雏菊（</a:t>
            </a:r>
            <a:r>
              <a:rPr kumimoji="1" lang="en-US" altLang="zh-CN" sz="2400" dirty="0"/>
              <a:t>daisy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633</a:t>
            </a:r>
            <a:r>
              <a:rPr kumimoji="1" lang="zh-CN" altLang="en-US" sz="2400" dirty="0"/>
              <a:t>张，蒲公英（</a:t>
            </a:r>
            <a:r>
              <a:rPr kumimoji="1" lang="en-US" altLang="zh-CN" sz="2400" dirty="0"/>
              <a:t>dandelion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898</a:t>
            </a:r>
            <a:r>
              <a:rPr kumimoji="1" lang="zh-CN" altLang="en-US" sz="2400" dirty="0"/>
              <a:t>张，玫瑰（</a:t>
            </a:r>
            <a:r>
              <a:rPr kumimoji="1" lang="en-US" altLang="zh-CN" sz="2400" dirty="0"/>
              <a:t>roses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641</a:t>
            </a:r>
            <a:r>
              <a:rPr kumimoji="1" lang="zh-CN" altLang="en-US" sz="2400" dirty="0"/>
              <a:t>张，向日葵（</a:t>
            </a:r>
            <a:r>
              <a:rPr kumimoji="1" lang="en-US" altLang="zh-CN" sz="2400" dirty="0"/>
              <a:t>sunflowers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699</a:t>
            </a:r>
            <a:r>
              <a:rPr kumimoji="1" lang="zh-CN" altLang="en-US" sz="2400" dirty="0"/>
              <a:t>张，郁金香（</a:t>
            </a:r>
            <a:r>
              <a:rPr kumimoji="1" lang="en-US" altLang="zh-CN" sz="2400" dirty="0"/>
              <a:t>tulips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799</a:t>
            </a:r>
            <a:r>
              <a:rPr kumimoji="1" lang="zh-CN" altLang="en-US" sz="2400" dirty="0"/>
              <a:t>张，一共</a:t>
            </a:r>
            <a:r>
              <a:rPr kumimoji="1" lang="en-US" altLang="zh-CN" sz="2400" dirty="0"/>
              <a:t>3670</a:t>
            </a:r>
            <a:r>
              <a:rPr kumimoji="1" lang="zh-CN" altLang="en-US" sz="2400" dirty="0"/>
              <a:t>张图片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图片大小不一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6707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529BE2-8BA5-46DC-A287-A7D3F06F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/>
              <a:t>C</a:t>
            </a:r>
            <a:r>
              <a:rPr lang="en-US" altLang="zh-CN" dirty="0" smtClean="0"/>
              <a:t>NN</a:t>
            </a:r>
            <a:r>
              <a:rPr lang="zh-CN" altLang="en-US" dirty="0" smtClean="0"/>
              <a:t>的花卉识别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3932FE-D01D-412D-8C24-2BB6694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36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练习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1037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自定义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0000"/>
      </a:accent1>
      <a:accent2>
        <a:srgbClr val="1C1C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3060</TotalTime>
  <Words>1122</Words>
  <Application>Microsoft Macintosh PowerPoint</Application>
  <PresentationFormat>宽屏</PresentationFormat>
  <Paragraphs>456</Paragraphs>
  <Slides>95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9" baseType="lpstr">
      <vt:lpstr>ArialMT</vt:lpstr>
      <vt:lpstr>Calibri</vt:lpstr>
      <vt:lpstr>Calibri Light</vt:lpstr>
      <vt:lpstr>Cambria Math</vt:lpstr>
      <vt:lpstr>NimbusRomNo9L</vt:lpstr>
      <vt:lpstr>Times</vt:lpstr>
      <vt:lpstr>Times New Roman</vt:lpstr>
      <vt:lpstr>Verdana</vt:lpstr>
      <vt:lpstr>Wingdings</vt:lpstr>
      <vt:lpstr>等线</vt:lpstr>
      <vt:lpstr>宋体</vt:lpstr>
      <vt:lpstr>Arial</vt:lpstr>
      <vt:lpstr>回顾</vt:lpstr>
      <vt:lpstr>公式</vt:lpstr>
      <vt:lpstr>项目四</vt:lpstr>
      <vt:lpstr>第一天主要内容</vt:lpstr>
      <vt:lpstr>循环神经网络</vt:lpstr>
      <vt:lpstr>RNN(Recurrent Neural Networks)</vt:lpstr>
      <vt:lpstr>RNN</vt:lpstr>
      <vt:lpstr>Backpropagation Through Time</vt:lpstr>
      <vt:lpstr>梯度消失/爆炸</vt:lpstr>
      <vt:lpstr>LSTM</vt:lpstr>
      <vt:lpstr>基于RNN的数字识别</vt:lpstr>
      <vt:lpstr>基于RNN的花卉识别</vt:lpstr>
      <vt:lpstr>卷积神经网络</vt:lpstr>
      <vt:lpstr>PowerPoint 演示文稿</vt:lpstr>
      <vt:lpstr>Fully-Connected Layers </vt:lpstr>
      <vt:lpstr>‪Pattern‬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卷积</vt:lpstr>
      <vt:lpstr>Stride</vt:lpstr>
      <vt:lpstr>Padding</vt:lpstr>
      <vt:lpstr>图像卷积效果</vt:lpstr>
      <vt:lpstr>PowerPoint 演示文稿</vt:lpstr>
      <vt:lpstr>池化(Pooling)</vt:lpstr>
      <vt:lpstr>常见CNN结构</vt:lpstr>
      <vt:lpstr>CNN的作用</vt:lpstr>
      <vt:lpstr>CNN的用途</vt:lpstr>
      <vt:lpstr>CNN+图像</vt:lpstr>
      <vt:lpstr>CNN+语音</vt:lpstr>
      <vt:lpstr>CNN+NLP</vt:lpstr>
      <vt:lpstr>防止过拟合</vt:lpstr>
      <vt:lpstr>图像识别领域经典CNN模型</vt:lpstr>
      <vt:lpstr>LeNet</vt:lpstr>
      <vt:lpstr>AlexNet</vt:lpstr>
      <vt:lpstr>PowerPoint 演示文稿</vt:lpstr>
      <vt:lpstr>GoogLeNet</vt:lpstr>
      <vt:lpstr>GoogLeNet</vt:lpstr>
      <vt:lpstr>GoogLeNet</vt:lpstr>
      <vt:lpstr>VGG</vt:lpstr>
      <vt:lpstr>VGG</vt:lpstr>
      <vt:lpstr>ResNet</vt:lpstr>
      <vt:lpstr>ResNet</vt:lpstr>
      <vt:lpstr>ResNet</vt:lpstr>
      <vt:lpstr>PowerPoint 演示文稿</vt:lpstr>
      <vt:lpstr>常见图像数据集</vt:lpstr>
      <vt:lpstr>基于CNN的数字识别</vt:lpstr>
      <vt:lpstr>数字识别</vt:lpstr>
      <vt:lpstr>PowerPoint 演示文稿</vt:lpstr>
      <vt:lpstr>CNN图像识别</vt:lpstr>
      <vt:lpstr>回顾-发展历史</vt:lpstr>
      <vt:lpstr>人工神经网络</vt:lpstr>
      <vt:lpstr>神经元</vt:lpstr>
      <vt:lpstr>为什么要用激活函数</vt:lpstr>
      <vt:lpstr>激活函数</vt:lpstr>
      <vt:lpstr>激活函数优缺点</vt:lpstr>
      <vt:lpstr>初始化参数</vt:lpstr>
      <vt:lpstr>初始化参数</vt:lpstr>
      <vt:lpstr>优化器</vt:lpstr>
      <vt:lpstr>随机梯度下降（SGD）</vt:lpstr>
      <vt:lpstr>SGD的优点</vt:lpstr>
      <vt:lpstr>动量（Momentum）</vt:lpstr>
      <vt:lpstr>动量（Momentum）</vt:lpstr>
      <vt:lpstr>Adagrad</vt:lpstr>
      <vt:lpstr>RMSProp</vt:lpstr>
      <vt:lpstr>Adam</vt:lpstr>
      <vt:lpstr>PowerPoint 演示文稿</vt:lpstr>
      <vt:lpstr>Mini-batch</vt:lpstr>
      <vt:lpstr>Batchsize选择</vt:lpstr>
      <vt:lpstr>Batch Normlization</vt:lpstr>
      <vt:lpstr>参数和超参数</vt:lpstr>
      <vt:lpstr>DNN数字识别</vt:lpstr>
      <vt:lpstr>PowerPoint 演示文稿</vt:lpstr>
      <vt:lpstr>过拟合与欠拟合</vt:lpstr>
      <vt:lpstr>防止过拟合</vt:lpstr>
      <vt:lpstr>Early stopping</vt:lpstr>
      <vt:lpstr>dropout</vt:lpstr>
      <vt:lpstr>正则化(Regularization)</vt:lpstr>
      <vt:lpstr>L1与L2正则</vt:lpstr>
      <vt:lpstr>PowerPoint 演示文稿</vt:lpstr>
      <vt:lpstr>梯度消失</vt:lpstr>
      <vt:lpstr>梯度消失</vt:lpstr>
      <vt:lpstr>梯度消失练习</vt:lpstr>
      <vt:lpstr>梯度爆炸</vt:lpstr>
      <vt:lpstr>Playground.tensorflow </vt:lpstr>
      <vt:lpstr>练习</vt:lpstr>
      <vt:lpstr>第二天主要内容</vt:lpstr>
      <vt:lpstr>学习率</vt:lpstr>
      <vt:lpstr>学习率</vt:lpstr>
      <vt:lpstr>自适应学习率</vt:lpstr>
      <vt:lpstr>学习率调整练习</vt:lpstr>
      <vt:lpstr>花卉数据集</vt:lpstr>
      <vt:lpstr>基于CNN的花卉识别</vt:lpstr>
      <vt:lpstr>练习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 TensorFlow 搭建数字识别系统</dc:title>
  <dc:creator>Yue Yu</dc:creator>
  <cp:lastModifiedBy>Microsoft Office 用户</cp:lastModifiedBy>
  <cp:revision>148</cp:revision>
  <dcterms:created xsi:type="dcterms:W3CDTF">2017-12-06T07:18:04Z</dcterms:created>
  <dcterms:modified xsi:type="dcterms:W3CDTF">2018-02-27T06:00:46Z</dcterms:modified>
</cp:coreProperties>
</file>